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9" r:id="rId3"/>
    <p:sldId id="261" r:id="rId4"/>
    <p:sldId id="262" r:id="rId5"/>
    <p:sldId id="263" r:id="rId6"/>
    <p:sldId id="264" r:id="rId7"/>
    <p:sldId id="279" r:id="rId8"/>
    <p:sldId id="265" r:id="rId9"/>
    <p:sldId id="280" r:id="rId10"/>
    <p:sldId id="281" r:id="rId11"/>
    <p:sldId id="282" r:id="rId12"/>
    <p:sldId id="289" r:id="rId13"/>
    <p:sldId id="291" r:id="rId14"/>
    <p:sldId id="271" r:id="rId15"/>
    <p:sldId id="272" r:id="rId16"/>
    <p:sldId id="273" r:id="rId17"/>
    <p:sldId id="274" r:id="rId18"/>
    <p:sldId id="275" r:id="rId19"/>
    <p:sldId id="276" r:id="rId20"/>
    <p:sldId id="277" r:id="rId21"/>
    <p:sldId id="278" r:id="rId22"/>
    <p:sldId id="283" r:id="rId23"/>
    <p:sldId id="285" r:id="rId24"/>
    <p:sldId id="292" r:id="rId25"/>
    <p:sldId id="293" r:id="rId26"/>
    <p:sldId id="284" r:id="rId27"/>
    <p:sldId id="266" r:id="rId28"/>
    <p:sldId id="286" r:id="rId29"/>
    <p:sldId id="287" r:id="rId30"/>
    <p:sldId id="28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11718"/>
    <a:srgbClr val="1F7EA2"/>
    <a:srgbClr val="0B6684"/>
    <a:srgbClr val="155D77"/>
    <a:srgbClr val="EBEDED"/>
    <a:srgbClr val="168FB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9" autoAdjust="0"/>
    <p:restoredTop sz="94066" autoAdjust="0"/>
  </p:normalViewPr>
  <p:slideViewPr>
    <p:cSldViewPr snapToGrid="0" snapToObjects="1">
      <p:cViewPr varScale="1">
        <p:scale>
          <a:sx n="48" d="100"/>
          <a:sy n="48" d="100"/>
        </p:scale>
        <p:origin x="-4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196ADC-9EF4-FA4D-B297-F070822F44AB}" type="datetimeFigureOut">
              <a:rPr lang="en-US" smtClean="0"/>
              <a:pPr/>
              <a:t>9/17/2012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B0208A-790B-414F-9920-BBA10D2E33C5}" type="slidenum">
              <a:rPr lang="en-US" smtClean="0"/>
              <a:pPr/>
              <a:t>‹#›</a:t>
            </a:fld>
            <a:endParaRPr lang="en-US"/>
          </a:p>
        </p:txBody>
      </p:sp>
    </p:spTree>
    <p:extLst>
      <p:ext uri="{BB962C8B-B14F-4D97-AF65-F5344CB8AC3E}">
        <p14:creationId xmlns:p14="http://schemas.microsoft.com/office/powerpoint/2010/main" xmlns="" val="14730522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5813486"/>
            <a:ext cx="9144000" cy="1044513"/>
          </a:xfrm>
          <a:prstGeom prst="rect">
            <a:avLst/>
          </a:prstGeom>
          <a:solidFill>
            <a:srgbClr val="EB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628556"/>
            <a:ext cx="9144000" cy="229796"/>
          </a:xfrm>
          <a:prstGeom prst="rect">
            <a:avLst/>
          </a:prstGeom>
          <a:solidFill>
            <a:srgbClr val="EB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9144000" cy="628556"/>
          </a:xfrm>
          <a:prstGeom prst="rect">
            <a:avLst/>
          </a:prstGeom>
          <a:gradFill flip="none" rotWithShape="1">
            <a:gsLst>
              <a:gs pos="70000">
                <a:srgbClr val="168FBA"/>
              </a:gs>
              <a:gs pos="100000">
                <a:srgbClr val="1F7EA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65116" y="3432249"/>
            <a:ext cx="7910714" cy="1005893"/>
          </a:xfrm>
          <a:prstGeom prst="rect">
            <a:avLst/>
          </a:prstGeom>
        </p:spPr>
        <p:txBody>
          <a:bodyPr/>
          <a:lstStyle>
            <a:lvl1pPr>
              <a:defRPr sz="3600" b="0" i="1" cap="all">
                <a:latin typeface="Time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65115" y="4438142"/>
            <a:ext cx="7910714" cy="1077619"/>
          </a:xfrm>
          <a:prstGeom prst="rect">
            <a:avLst/>
          </a:prstGeom>
        </p:spPr>
        <p:txBody>
          <a:bodyPr/>
          <a:lstStyle>
            <a:lvl1pPr marL="0" indent="0" algn="ctr">
              <a:buNone/>
              <a:defRPr sz="2400" b="0" i="0">
                <a:solidFill>
                  <a:schemeClr val="tx1">
                    <a:tint val="75000"/>
                  </a:schemeClr>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Box 10"/>
          <p:cNvSpPr txBox="1"/>
          <p:nvPr userDrawn="1"/>
        </p:nvSpPr>
        <p:spPr>
          <a:xfrm>
            <a:off x="591135" y="6042178"/>
            <a:ext cx="3736581" cy="461665"/>
          </a:xfrm>
          <a:prstGeom prst="rect">
            <a:avLst/>
          </a:prstGeom>
          <a:noFill/>
        </p:spPr>
        <p:txBody>
          <a:bodyPr wrap="square" rtlCol="0">
            <a:spAutoFit/>
          </a:bodyPr>
          <a:lstStyle/>
          <a:p>
            <a:pPr algn="l">
              <a:lnSpc>
                <a:spcPct val="100000"/>
              </a:lnSpc>
            </a:pPr>
            <a:r>
              <a:rPr lang="en-US" sz="1200" b="1" dirty="0" smtClean="0"/>
              <a:t>Project  Co-Sponsors:</a:t>
            </a:r>
          </a:p>
          <a:p>
            <a:pPr algn="l">
              <a:lnSpc>
                <a:spcPct val="100000"/>
              </a:lnSpc>
            </a:pPr>
            <a:r>
              <a:rPr lang="en-US" sz="1200" dirty="0" smtClean="0"/>
              <a:t>KU  Center  for  Research  on  Learning • CAST • NASDSE</a:t>
            </a:r>
          </a:p>
        </p:txBody>
      </p:sp>
      <p:sp>
        <p:nvSpPr>
          <p:cNvPr id="12" name="Rectangle 11"/>
          <p:cNvSpPr/>
          <p:nvPr userDrawn="1"/>
        </p:nvSpPr>
        <p:spPr>
          <a:xfrm>
            <a:off x="6360513" y="6196156"/>
            <a:ext cx="2264637" cy="276999"/>
          </a:xfrm>
          <a:prstGeom prst="rect">
            <a:avLst/>
          </a:prstGeom>
        </p:spPr>
        <p:txBody>
          <a:bodyPr wrap="none">
            <a:spAutoFit/>
          </a:bodyPr>
          <a:lstStyle/>
          <a:p>
            <a:pPr algn="r">
              <a:lnSpc>
                <a:spcPct val="100000"/>
              </a:lnSpc>
            </a:pPr>
            <a:r>
              <a:rPr lang="en-US" sz="1200" dirty="0" err="1" smtClean="0"/>
              <a:t>www.centerononlinelearning.org</a:t>
            </a:r>
            <a:endParaRPr lang="en-US" sz="1200" dirty="0" smtClean="0"/>
          </a:p>
        </p:txBody>
      </p:sp>
      <p:pic>
        <p:nvPicPr>
          <p:cNvPr id="14" name="Picture 13" descr="logo_ideas_that_work.gif"/>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706522" y="6042178"/>
            <a:ext cx="1043557" cy="705936"/>
          </a:xfrm>
          <a:prstGeom prst="rect">
            <a:avLst/>
          </a:prstGeom>
        </p:spPr>
      </p:pic>
      <p:pic>
        <p:nvPicPr>
          <p:cNvPr id="15" name="Picture 14" descr="high res logo.jpeg"/>
          <p:cNvPicPr>
            <a:picLocks noChangeAspect="1"/>
          </p:cNvPicPr>
          <p:nvPr userDrawn="1"/>
        </p:nvPicPr>
        <p:blipFill>
          <a:blip r:embed="rId3"/>
          <a:stretch>
            <a:fillRect/>
          </a:stretch>
        </p:blipFill>
        <p:spPr>
          <a:xfrm>
            <a:off x="2182622" y="1072774"/>
            <a:ext cx="5022899" cy="2200725"/>
          </a:xfrm>
          <a:prstGeom prst="rect">
            <a:avLst/>
          </a:prstGeom>
        </p:spPr>
      </p:pic>
    </p:spTree>
    <p:extLst>
      <p:ext uri="{BB962C8B-B14F-4D97-AF65-F5344CB8AC3E}">
        <p14:creationId xmlns:p14="http://schemas.microsoft.com/office/powerpoint/2010/main" xmlns="" val="12706106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43E5D-7632-1642-8424-428E25A9F276}"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2D51F-E99B-614F-B857-8B9DF74608D3}" type="slidenum">
              <a:rPr lang="en-US" smtClean="0"/>
              <a:pPr/>
              <a:t>‹#›</a:t>
            </a:fld>
            <a:endParaRPr lang="en-US"/>
          </a:p>
        </p:txBody>
      </p:sp>
    </p:spTree>
    <p:extLst>
      <p:ext uri="{BB962C8B-B14F-4D97-AF65-F5344CB8AC3E}">
        <p14:creationId xmlns:p14="http://schemas.microsoft.com/office/powerpoint/2010/main" xmlns="" val="398791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43E5D-7632-1642-8424-428E25A9F276}"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2D51F-E99B-614F-B857-8B9DF74608D3}" type="slidenum">
              <a:rPr lang="en-US" smtClean="0"/>
              <a:pPr/>
              <a:t>‹#›</a:t>
            </a:fld>
            <a:endParaRPr lang="en-US"/>
          </a:p>
        </p:txBody>
      </p:sp>
    </p:spTree>
    <p:extLst>
      <p:ext uri="{BB962C8B-B14F-4D97-AF65-F5344CB8AC3E}">
        <p14:creationId xmlns:p14="http://schemas.microsoft.com/office/powerpoint/2010/main" xmlns="" val="410855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274638"/>
            <a:ext cx="9144000" cy="106362"/>
          </a:xfrm>
          <a:prstGeom prst="rect">
            <a:avLst/>
          </a:prstGeom>
          <a:solidFill>
            <a:srgbClr val="EB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274638"/>
          </a:xfrm>
          <a:prstGeom prst="rect">
            <a:avLst/>
          </a:prstGeom>
          <a:gradFill flip="none" rotWithShape="1">
            <a:gsLst>
              <a:gs pos="70000">
                <a:srgbClr val="168FBA"/>
              </a:gs>
              <a:gs pos="100000">
                <a:srgbClr val="1F7EA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79778"/>
            <a:ext cx="8229600" cy="937860"/>
          </a:xfrm>
          <a:prstGeom prst="rect">
            <a:avLst/>
          </a:prstGeom>
        </p:spPr>
        <p:txBody>
          <a:bodyPr/>
          <a:lstStyle>
            <a:lvl1pPr>
              <a:defRPr sz="3600" i="1">
                <a:solidFill>
                  <a:srgbClr val="C11718"/>
                </a:solidFill>
                <a:latin typeface="Times"/>
                <a:cs typeface="Time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Georgia"/>
                <a:cs typeface="Georgia"/>
              </a:defRPr>
            </a:lvl1pPr>
            <a:lvl2pPr>
              <a:defRPr>
                <a:latin typeface="Georgia"/>
                <a:cs typeface="Georgia"/>
              </a:defRPr>
            </a:lvl2pPr>
            <a:lvl3pPr>
              <a:defRPr>
                <a:latin typeface="Georgia"/>
                <a:cs typeface="Georgia"/>
              </a:defRPr>
            </a:lvl3pPr>
            <a:lvl4pPr>
              <a:defRPr>
                <a:latin typeface="Georgia"/>
                <a:cs typeface="Georgia"/>
              </a:defRPr>
            </a:lvl4pPr>
            <a:lvl5pPr>
              <a:defRPr>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3143E5D-7632-1642-8424-428E25A9F276}"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2D51F-E99B-614F-B857-8B9DF74608D3}" type="slidenum">
              <a:rPr lang="en-US" smtClean="0"/>
              <a:pPr/>
              <a:t>‹#›</a:t>
            </a:fld>
            <a:endParaRPr lang="en-US"/>
          </a:p>
        </p:txBody>
      </p:sp>
      <p:sp>
        <p:nvSpPr>
          <p:cNvPr id="11" name="Rectangle 10"/>
          <p:cNvSpPr/>
          <p:nvPr userDrawn="1"/>
        </p:nvSpPr>
        <p:spPr>
          <a:xfrm>
            <a:off x="6360513" y="6196156"/>
            <a:ext cx="2264637" cy="276999"/>
          </a:xfrm>
          <a:prstGeom prst="rect">
            <a:avLst/>
          </a:prstGeom>
        </p:spPr>
        <p:txBody>
          <a:bodyPr wrap="none">
            <a:spAutoFit/>
          </a:bodyPr>
          <a:lstStyle/>
          <a:p>
            <a:pPr algn="r">
              <a:lnSpc>
                <a:spcPct val="100000"/>
              </a:lnSpc>
            </a:pPr>
            <a:r>
              <a:rPr lang="en-US" sz="1200" dirty="0" err="1" smtClean="0"/>
              <a:t>www.centerononlinelearning.org</a:t>
            </a:r>
            <a:endParaRPr lang="en-US" sz="1200" dirty="0" smtClean="0"/>
          </a:p>
        </p:txBody>
      </p:sp>
      <p:pic>
        <p:nvPicPr>
          <p:cNvPr id="12" name="Picture 11" descr="colswd-logo-small.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86645" y="5841999"/>
            <a:ext cx="1863396" cy="907740"/>
          </a:xfrm>
          <a:prstGeom prst="rect">
            <a:avLst/>
          </a:prstGeom>
        </p:spPr>
      </p:pic>
      <p:cxnSp>
        <p:nvCxnSpPr>
          <p:cNvPr id="15" name="Straight Connector 14"/>
          <p:cNvCxnSpPr/>
          <p:nvPr userDrawn="1"/>
        </p:nvCxnSpPr>
        <p:spPr>
          <a:xfrm>
            <a:off x="457200" y="1417638"/>
            <a:ext cx="82296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2961806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600" b="0" i="1" cap="all">
                <a:latin typeface="Times"/>
                <a:cs typeface="Time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3143E5D-7632-1642-8424-428E25A9F276}" type="datetimeFigureOut">
              <a:rPr lang="en-US" smtClean="0"/>
              <a:pPr/>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2D51F-E99B-614F-B857-8B9DF74608D3}" type="slidenum">
              <a:rPr lang="en-US" smtClean="0"/>
              <a:pPr/>
              <a:t>‹#›</a:t>
            </a:fld>
            <a:endParaRPr lang="en-US"/>
          </a:p>
        </p:txBody>
      </p:sp>
      <p:sp>
        <p:nvSpPr>
          <p:cNvPr id="7" name="Rectangle 6"/>
          <p:cNvSpPr/>
          <p:nvPr userDrawn="1"/>
        </p:nvSpPr>
        <p:spPr>
          <a:xfrm>
            <a:off x="0" y="5813486"/>
            <a:ext cx="9144000" cy="1044513"/>
          </a:xfrm>
          <a:prstGeom prst="rect">
            <a:avLst/>
          </a:prstGeom>
          <a:solidFill>
            <a:srgbClr val="EB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28556"/>
            <a:ext cx="9144000" cy="229796"/>
          </a:xfrm>
          <a:prstGeom prst="rect">
            <a:avLst/>
          </a:prstGeom>
          <a:solidFill>
            <a:srgbClr val="EB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628556"/>
          </a:xfrm>
          <a:prstGeom prst="rect">
            <a:avLst/>
          </a:prstGeom>
          <a:gradFill flip="none" rotWithShape="1">
            <a:gsLst>
              <a:gs pos="70000">
                <a:srgbClr val="168FBA"/>
              </a:gs>
              <a:gs pos="100000">
                <a:srgbClr val="1F7EA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91135" y="6042178"/>
            <a:ext cx="3736581" cy="461665"/>
          </a:xfrm>
          <a:prstGeom prst="rect">
            <a:avLst/>
          </a:prstGeom>
          <a:noFill/>
        </p:spPr>
        <p:txBody>
          <a:bodyPr wrap="square" rtlCol="0">
            <a:spAutoFit/>
          </a:bodyPr>
          <a:lstStyle/>
          <a:p>
            <a:pPr algn="l">
              <a:lnSpc>
                <a:spcPct val="100000"/>
              </a:lnSpc>
            </a:pPr>
            <a:r>
              <a:rPr lang="en-US" sz="1200" b="1" dirty="0" smtClean="0"/>
              <a:t>Project  Co-Sponsors:</a:t>
            </a:r>
          </a:p>
          <a:p>
            <a:pPr algn="l">
              <a:lnSpc>
                <a:spcPct val="100000"/>
              </a:lnSpc>
            </a:pPr>
            <a:r>
              <a:rPr lang="en-US" sz="1200" dirty="0" smtClean="0"/>
              <a:t>KU  Center  for  Research  on  Learning • CAST • NASDSE</a:t>
            </a:r>
          </a:p>
        </p:txBody>
      </p:sp>
      <p:sp>
        <p:nvSpPr>
          <p:cNvPr id="11" name="Rectangle 10"/>
          <p:cNvSpPr/>
          <p:nvPr userDrawn="1"/>
        </p:nvSpPr>
        <p:spPr>
          <a:xfrm>
            <a:off x="6360513" y="6196156"/>
            <a:ext cx="2264637" cy="276999"/>
          </a:xfrm>
          <a:prstGeom prst="rect">
            <a:avLst/>
          </a:prstGeom>
        </p:spPr>
        <p:txBody>
          <a:bodyPr wrap="none">
            <a:spAutoFit/>
          </a:bodyPr>
          <a:lstStyle/>
          <a:p>
            <a:pPr algn="r">
              <a:lnSpc>
                <a:spcPct val="100000"/>
              </a:lnSpc>
            </a:pPr>
            <a:r>
              <a:rPr lang="en-US" sz="1200" dirty="0" err="1" smtClean="0"/>
              <a:t>www.centerononlinelearning.org</a:t>
            </a:r>
            <a:endParaRPr lang="en-US" sz="1200" dirty="0" smtClean="0"/>
          </a:p>
        </p:txBody>
      </p:sp>
      <p:pic>
        <p:nvPicPr>
          <p:cNvPr id="13" name="Picture 12" descr="high res logo.jpeg"/>
          <p:cNvPicPr>
            <a:picLocks noChangeAspect="1"/>
          </p:cNvPicPr>
          <p:nvPr userDrawn="1"/>
        </p:nvPicPr>
        <p:blipFill>
          <a:blip r:embed="rId2"/>
          <a:stretch>
            <a:fillRect/>
          </a:stretch>
        </p:blipFill>
        <p:spPr>
          <a:xfrm>
            <a:off x="2559050" y="991191"/>
            <a:ext cx="3962400" cy="1736080"/>
          </a:xfrm>
          <a:prstGeom prst="rect">
            <a:avLst/>
          </a:prstGeom>
        </p:spPr>
      </p:pic>
    </p:spTree>
    <p:extLst>
      <p:ext uri="{BB962C8B-B14F-4D97-AF65-F5344CB8AC3E}">
        <p14:creationId xmlns:p14="http://schemas.microsoft.com/office/powerpoint/2010/main" xmlns="" val="368983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143E5D-7632-1642-8424-428E25A9F276}" type="datetimeFigureOut">
              <a:rPr lang="en-US" smtClean="0"/>
              <a:pPr/>
              <a:t>9/17/2012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92D51F-E99B-614F-B857-8B9DF74608D3}" type="slidenum">
              <a:rPr lang="en-US" smtClean="0"/>
              <a:pPr/>
              <a:t>‹#›</a:t>
            </a:fld>
            <a:endParaRPr lang="en-US"/>
          </a:p>
        </p:txBody>
      </p:sp>
      <p:sp>
        <p:nvSpPr>
          <p:cNvPr id="8" name="Rectangle 7"/>
          <p:cNvSpPr/>
          <p:nvPr userDrawn="1"/>
        </p:nvSpPr>
        <p:spPr>
          <a:xfrm>
            <a:off x="0" y="274638"/>
            <a:ext cx="9144000" cy="106362"/>
          </a:xfrm>
          <a:prstGeom prst="rect">
            <a:avLst/>
          </a:prstGeom>
          <a:solidFill>
            <a:srgbClr val="EB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274638"/>
          </a:xfrm>
          <a:prstGeom prst="rect">
            <a:avLst/>
          </a:prstGeom>
          <a:gradFill flip="none" rotWithShape="1">
            <a:gsLst>
              <a:gs pos="70000">
                <a:srgbClr val="168FBA"/>
              </a:gs>
              <a:gs pos="100000">
                <a:srgbClr val="1F7EA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6360513" y="6196156"/>
            <a:ext cx="2264637" cy="276999"/>
          </a:xfrm>
          <a:prstGeom prst="rect">
            <a:avLst/>
          </a:prstGeom>
        </p:spPr>
        <p:txBody>
          <a:bodyPr wrap="none">
            <a:spAutoFit/>
          </a:bodyPr>
          <a:lstStyle/>
          <a:p>
            <a:pPr algn="r">
              <a:lnSpc>
                <a:spcPct val="100000"/>
              </a:lnSpc>
            </a:pPr>
            <a:r>
              <a:rPr lang="en-US" sz="1200" dirty="0" err="1" smtClean="0"/>
              <a:t>www.centerononlinelearning.org</a:t>
            </a:r>
            <a:endParaRPr lang="en-US" sz="1200" dirty="0" smtClean="0"/>
          </a:p>
        </p:txBody>
      </p:sp>
      <p:pic>
        <p:nvPicPr>
          <p:cNvPr id="12" name="Picture 11" descr="high res logo.jpeg"/>
          <p:cNvPicPr>
            <a:picLocks noChangeAspect="1"/>
          </p:cNvPicPr>
          <p:nvPr userDrawn="1"/>
        </p:nvPicPr>
        <p:blipFill>
          <a:blip r:embed="rId2"/>
          <a:stretch>
            <a:fillRect/>
          </a:stretch>
        </p:blipFill>
        <p:spPr>
          <a:xfrm>
            <a:off x="444500" y="5900158"/>
            <a:ext cx="1838325" cy="805441"/>
          </a:xfrm>
          <a:prstGeom prst="rect">
            <a:avLst/>
          </a:prstGeom>
        </p:spPr>
      </p:pic>
    </p:spTree>
    <p:extLst>
      <p:ext uri="{BB962C8B-B14F-4D97-AF65-F5344CB8AC3E}">
        <p14:creationId xmlns:p14="http://schemas.microsoft.com/office/powerpoint/2010/main" xmlns="" val="10488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43E5D-7632-1642-8424-428E25A9F276}" type="datetimeFigureOut">
              <a:rPr lang="en-US" smtClean="0"/>
              <a:pPr/>
              <a:t>9/17/2012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92D51F-E99B-614F-B857-8B9DF74608D3}" type="slidenum">
              <a:rPr lang="en-US" smtClean="0"/>
              <a:pPr/>
              <a:t>‹#›</a:t>
            </a:fld>
            <a:endParaRPr lang="en-US"/>
          </a:p>
        </p:txBody>
      </p:sp>
      <p:sp>
        <p:nvSpPr>
          <p:cNvPr id="10" name="Rectangle 9"/>
          <p:cNvSpPr/>
          <p:nvPr userDrawn="1"/>
        </p:nvSpPr>
        <p:spPr>
          <a:xfrm>
            <a:off x="0" y="274638"/>
            <a:ext cx="9144000" cy="106362"/>
          </a:xfrm>
          <a:prstGeom prst="rect">
            <a:avLst/>
          </a:prstGeom>
          <a:solidFill>
            <a:srgbClr val="EB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274638"/>
          </a:xfrm>
          <a:prstGeom prst="rect">
            <a:avLst/>
          </a:prstGeom>
          <a:gradFill flip="none" rotWithShape="1">
            <a:gsLst>
              <a:gs pos="70000">
                <a:srgbClr val="168FBA"/>
              </a:gs>
              <a:gs pos="100000">
                <a:srgbClr val="1F7EA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360513" y="6196156"/>
            <a:ext cx="2264637" cy="276999"/>
          </a:xfrm>
          <a:prstGeom prst="rect">
            <a:avLst/>
          </a:prstGeom>
        </p:spPr>
        <p:txBody>
          <a:bodyPr wrap="none">
            <a:spAutoFit/>
          </a:bodyPr>
          <a:lstStyle/>
          <a:p>
            <a:pPr algn="r">
              <a:lnSpc>
                <a:spcPct val="100000"/>
              </a:lnSpc>
            </a:pPr>
            <a:r>
              <a:rPr lang="en-US" sz="1200" dirty="0" err="1" smtClean="0"/>
              <a:t>www.centerononlinelearning.org</a:t>
            </a:r>
            <a:endParaRPr lang="en-US" sz="1200" dirty="0" smtClean="0"/>
          </a:p>
        </p:txBody>
      </p:sp>
      <p:pic>
        <p:nvPicPr>
          <p:cNvPr id="14" name="Picture 13" descr="high res logo.jpeg"/>
          <p:cNvPicPr>
            <a:picLocks noChangeAspect="1"/>
          </p:cNvPicPr>
          <p:nvPr userDrawn="1"/>
        </p:nvPicPr>
        <p:blipFill>
          <a:blip r:embed="rId2"/>
          <a:stretch>
            <a:fillRect/>
          </a:stretch>
        </p:blipFill>
        <p:spPr>
          <a:xfrm>
            <a:off x="457200" y="5723442"/>
            <a:ext cx="1838325" cy="805441"/>
          </a:xfrm>
          <a:prstGeom prst="rect">
            <a:avLst/>
          </a:prstGeom>
        </p:spPr>
      </p:pic>
    </p:spTree>
    <p:extLst>
      <p:ext uri="{BB962C8B-B14F-4D97-AF65-F5344CB8AC3E}">
        <p14:creationId xmlns:p14="http://schemas.microsoft.com/office/powerpoint/2010/main" xmlns="" val="302545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43E5D-7632-1642-8424-428E25A9F276}" type="datetimeFigureOut">
              <a:rPr lang="en-US" smtClean="0"/>
              <a:pPr/>
              <a:t>9/17/2012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92D51F-E99B-614F-B857-8B9DF74608D3}" type="slidenum">
              <a:rPr lang="en-US" smtClean="0"/>
              <a:pPr/>
              <a:t>‹#›</a:t>
            </a:fld>
            <a:endParaRPr lang="en-US"/>
          </a:p>
        </p:txBody>
      </p:sp>
      <p:sp>
        <p:nvSpPr>
          <p:cNvPr id="6" name="Rectangle 5"/>
          <p:cNvSpPr/>
          <p:nvPr userDrawn="1"/>
        </p:nvSpPr>
        <p:spPr>
          <a:xfrm>
            <a:off x="0" y="274638"/>
            <a:ext cx="9144000" cy="106362"/>
          </a:xfrm>
          <a:prstGeom prst="rect">
            <a:avLst/>
          </a:prstGeom>
          <a:solidFill>
            <a:srgbClr val="EB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274638"/>
          </a:xfrm>
          <a:prstGeom prst="rect">
            <a:avLst/>
          </a:prstGeom>
          <a:gradFill flip="none" rotWithShape="1">
            <a:gsLst>
              <a:gs pos="70000">
                <a:srgbClr val="168FBA"/>
              </a:gs>
              <a:gs pos="100000">
                <a:srgbClr val="1F7EA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6360513" y="6196156"/>
            <a:ext cx="2264637" cy="276999"/>
          </a:xfrm>
          <a:prstGeom prst="rect">
            <a:avLst/>
          </a:prstGeom>
        </p:spPr>
        <p:txBody>
          <a:bodyPr wrap="none">
            <a:spAutoFit/>
          </a:bodyPr>
          <a:lstStyle/>
          <a:p>
            <a:pPr algn="r">
              <a:lnSpc>
                <a:spcPct val="100000"/>
              </a:lnSpc>
            </a:pPr>
            <a:r>
              <a:rPr lang="en-US" sz="1200" dirty="0" err="1" smtClean="0"/>
              <a:t>www.centerononlinelearning.org</a:t>
            </a:r>
            <a:endParaRPr lang="en-US" sz="1200" dirty="0" smtClean="0"/>
          </a:p>
        </p:txBody>
      </p:sp>
      <p:pic>
        <p:nvPicPr>
          <p:cNvPr id="10" name="Picture 9" descr="high res logo.jpeg"/>
          <p:cNvPicPr>
            <a:picLocks noChangeAspect="1"/>
          </p:cNvPicPr>
          <p:nvPr userDrawn="1"/>
        </p:nvPicPr>
        <p:blipFill>
          <a:blip r:embed="rId2"/>
          <a:stretch>
            <a:fillRect/>
          </a:stretch>
        </p:blipFill>
        <p:spPr>
          <a:xfrm>
            <a:off x="457200" y="5793435"/>
            <a:ext cx="1838325" cy="805441"/>
          </a:xfrm>
          <a:prstGeom prst="rect">
            <a:avLst/>
          </a:prstGeom>
        </p:spPr>
      </p:pic>
    </p:spTree>
    <p:extLst>
      <p:ext uri="{BB962C8B-B14F-4D97-AF65-F5344CB8AC3E}">
        <p14:creationId xmlns:p14="http://schemas.microsoft.com/office/powerpoint/2010/main" xmlns="" val="326436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43E5D-7632-1642-8424-428E25A9F276}" type="datetimeFigureOut">
              <a:rPr lang="en-US" smtClean="0"/>
              <a:pPr/>
              <a:t>9/17/2012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2D51F-E99B-614F-B857-8B9DF74608D3}" type="slidenum">
              <a:rPr lang="en-US" smtClean="0"/>
              <a:pPr/>
              <a:t>‹#›</a:t>
            </a:fld>
            <a:endParaRPr lang="en-US"/>
          </a:p>
        </p:txBody>
      </p:sp>
      <p:sp>
        <p:nvSpPr>
          <p:cNvPr id="5" name="Rectangle 4"/>
          <p:cNvSpPr/>
          <p:nvPr userDrawn="1"/>
        </p:nvSpPr>
        <p:spPr>
          <a:xfrm>
            <a:off x="0" y="274638"/>
            <a:ext cx="9144000" cy="106362"/>
          </a:xfrm>
          <a:prstGeom prst="rect">
            <a:avLst/>
          </a:prstGeom>
          <a:solidFill>
            <a:srgbClr val="EB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274638"/>
          </a:xfrm>
          <a:prstGeom prst="rect">
            <a:avLst/>
          </a:prstGeom>
          <a:gradFill flip="none" rotWithShape="1">
            <a:gsLst>
              <a:gs pos="70000">
                <a:srgbClr val="168FBA"/>
              </a:gs>
              <a:gs pos="100000">
                <a:srgbClr val="1F7EA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high res logo.jpeg"/>
          <p:cNvPicPr>
            <a:picLocks noChangeAspect="1"/>
          </p:cNvPicPr>
          <p:nvPr userDrawn="1"/>
        </p:nvPicPr>
        <p:blipFill>
          <a:blip r:embed="rId2"/>
          <a:stretch>
            <a:fillRect/>
          </a:stretch>
        </p:blipFill>
        <p:spPr>
          <a:xfrm>
            <a:off x="3651250" y="5900158"/>
            <a:ext cx="1838325" cy="805441"/>
          </a:xfrm>
          <a:prstGeom prst="rect">
            <a:avLst/>
          </a:prstGeom>
        </p:spPr>
      </p:pic>
    </p:spTree>
    <p:extLst>
      <p:ext uri="{BB962C8B-B14F-4D97-AF65-F5344CB8AC3E}">
        <p14:creationId xmlns:p14="http://schemas.microsoft.com/office/powerpoint/2010/main" xmlns="" val="90929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6894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4068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43E5D-7632-1642-8424-428E25A9F276}" type="datetimeFigureOut">
              <a:rPr lang="en-US" smtClean="0"/>
              <a:pPr/>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2D51F-E99B-614F-B857-8B9DF74608D3}" type="slidenum">
              <a:rPr lang="en-US" smtClean="0"/>
              <a:pPr/>
              <a:t>‹#›</a:t>
            </a:fld>
            <a:endParaRPr lang="en-US"/>
          </a:p>
        </p:txBody>
      </p:sp>
      <p:sp>
        <p:nvSpPr>
          <p:cNvPr id="8" name="Rectangle 7"/>
          <p:cNvSpPr/>
          <p:nvPr userDrawn="1"/>
        </p:nvSpPr>
        <p:spPr>
          <a:xfrm>
            <a:off x="0" y="274638"/>
            <a:ext cx="9144000" cy="106362"/>
          </a:xfrm>
          <a:prstGeom prst="rect">
            <a:avLst/>
          </a:prstGeom>
          <a:solidFill>
            <a:srgbClr val="EB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274638"/>
          </a:xfrm>
          <a:prstGeom prst="rect">
            <a:avLst/>
          </a:prstGeom>
          <a:gradFill flip="none" rotWithShape="1">
            <a:gsLst>
              <a:gs pos="70000">
                <a:srgbClr val="168FBA"/>
              </a:gs>
              <a:gs pos="100000">
                <a:srgbClr val="1F7EA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6360513" y="6196156"/>
            <a:ext cx="2264637" cy="276999"/>
          </a:xfrm>
          <a:prstGeom prst="rect">
            <a:avLst/>
          </a:prstGeom>
        </p:spPr>
        <p:txBody>
          <a:bodyPr wrap="none">
            <a:spAutoFit/>
          </a:bodyPr>
          <a:lstStyle/>
          <a:p>
            <a:pPr algn="r">
              <a:lnSpc>
                <a:spcPct val="100000"/>
              </a:lnSpc>
            </a:pPr>
            <a:r>
              <a:rPr lang="en-US" sz="1200" dirty="0" err="1" smtClean="0"/>
              <a:t>www.centerononlinelearning.org</a:t>
            </a:r>
            <a:endParaRPr lang="en-US" sz="1200" dirty="0" smtClean="0"/>
          </a:p>
        </p:txBody>
      </p:sp>
      <p:pic>
        <p:nvPicPr>
          <p:cNvPr id="12" name="Picture 11" descr="high res logo.jpeg"/>
          <p:cNvPicPr>
            <a:picLocks noChangeAspect="1"/>
          </p:cNvPicPr>
          <p:nvPr userDrawn="1"/>
        </p:nvPicPr>
        <p:blipFill>
          <a:blip r:embed="rId2"/>
          <a:stretch>
            <a:fillRect/>
          </a:stretch>
        </p:blipFill>
        <p:spPr>
          <a:xfrm>
            <a:off x="450850" y="5893808"/>
            <a:ext cx="1838325" cy="805441"/>
          </a:xfrm>
          <a:prstGeom prst="rect">
            <a:avLst/>
          </a:prstGeom>
        </p:spPr>
      </p:pic>
    </p:spTree>
    <p:extLst>
      <p:ext uri="{BB962C8B-B14F-4D97-AF65-F5344CB8AC3E}">
        <p14:creationId xmlns:p14="http://schemas.microsoft.com/office/powerpoint/2010/main" xmlns="" val="131146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43E5D-7632-1642-8424-428E25A9F276}" type="datetimeFigureOut">
              <a:rPr lang="en-US" smtClean="0"/>
              <a:pPr/>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2D51F-E99B-614F-B857-8B9DF74608D3}" type="slidenum">
              <a:rPr lang="en-US" smtClean="0"/>
              <a:pPr/>
              <a:t>‹#›</a:t>
            </a:fld>
            <a:endParaRPr lang="en-US"/>
          </a:p>
        </p:txBody>
      </p:sp>
      <p:sp>
        <p:nvSpPr>
          <p:cNvPr id="8" name="Rectangle 7"/>
          <p:cNvSpPr/>
          <p:nvPr userDrawn="1"/>
        </p:nvSpPr>
        <p:spPr>
          <a:xfrm>
            <a:off x="0" y="274638"/>
            <a:ext cx="9144000" cy="106362"/>
          </a:xfrm>
          <a:prstGeom prst="rect">
            <a:avLst/>
          </a:prstGeom>
          <a:solidFill>
            <a:srgbClr val="EB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9144000" cy="274638"/>
          </a:xfrm>
          <a:prstGeom prst="rect">
            <a:avLst/>
          </a:prstGeom>
          <a:gradFill flip="none" rotWithShape="1">
            <a:gsLst>
              <a:gs pos="70000">
                <a:srgbClr val="168FBA"/>
              </a:gs>
              <a:gs pos="100000">
                <a:srgbClr val="1F7EA2"/>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6869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43E5D-7632-1642-8424-428E25A9F276}" type="datetimeFigureOut">
              <a:rPr lang="en-US" smtClean="0"/>
              <a:pPr/>
              <a:t>9/17/2012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2D51F-E99B-614F-B857-8B9DF74608D3}" type="slidenum">
              <a:rPr lang="en-US" smtClean="0"/>
              <a:pPr/>
              <a:t>‹#›</a:t>
            </a:fld>
            <a:endParaRPr lang="en-US"/>
          </a:p>
        </p:txBody>
      </p:sp>
    </p:spTree>
    <p:extLst>
      <p:ext uri="{BB962C8B-B14F-4D97-AF65-F5344CB8AC3E}">
        <p14:creationId xmlns:p14="http://schemas.microsoft.com/office/powerpoint/2010/main" xmlns="" val="459100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msglobal.org/apip/apipv1p0cf/APIPv1p0_Oview_v1p0cf.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im.cast.org/learn/e-resources/accessibility_resources/ebooks_ereaders" TargetMode="External"/><Relationship Id="rId2" Type="http://schemas.openxmlformats.org/officeDocument/2006/relationships/hyperlink" Target="http://www.bisg.org/what-we-do-12-152-epub-30-support-grid.ph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ncam.wgbh.org/invent_build/web_multimedia/accessible-digital-media-guide/" TargetMode="External"/><Relationship Id="rId2" Type="http://schemas.openxmlformats.org/officeDocument/2006/relationships/hyperlink" Target="http://diagramcenter.org/research.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rojectone.cannect.org/" TargetMode="External"/><Relationship Id="rId2" Type="http://schemas.openxmlformats.org/officeDocument/2006/relationships/hyperlink" Target="http://wac.osu.edu/ebook-access-overvie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65116" y="3375805"/>
            <a:ext cx="7910714" cy="2359977"/>
          </a:xfrm>
        </p:spPr>
        <p:txBody>
          <a:bodyPr/>
          <a:lstStyle/>
          <a:p>
            <a:r>
              <a:rPr lang="en-US" b="1" dirty="0"/>
              <a:t>the growing presence of digital learning materials in K-12 settings and the challenges to access</a:t>
            </a:r>
          </a:p>
        </p:txBody>
      </p:sp>
    </p:spTree>
    <p:extLst>
      <p:ext uri="{BB962C8B-B14F-4D97-AF65-F5344CB8AC3E}">
        <p14:creationId xmlns:p14="http://schemas.microsoft.com/office/powerpoint/2010/main" xmlns="" val="1462198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Initial Concerns Uncovered</a:t>
            </a:r>
            <a:endParaRPr lang="en-US" dirty="0"/>
          </a:p>
        </p:txBody>
      </p:sp>
      <p:sp>
        <p:nvSpPr>
          <p:cNvPr id="2" name="Content Placeholder 1"/>
          <p:cNvSpPr>
            <a:spLocks noGrp="1"/>
          </p:cNvSpPr>
          <p:nvPr>
            <p:ph idx="1"/>
          </p:nvPr>
        </p:nvSpPr>
        <p:spPr>
          <a:xfrm>
            <a:off x="783908" y="1561148"/>
            <a:ext cx="7788592" cy="4525963"/>
          </a:xfrm>
        </p:spPr>
        <p:txBody>
          <a:bodyPr>
            <a:noAutofit/>
          </a:bodyPr>
          <a:lstStyle/>
          <a:p>
            <a:pPr lvl="0"/>
            <a:r>
              <a:rPr lang="en-US" sz="2400" b="1" dirty="0"/>
              <a:t>Accessibility and Universal Design: </a:t>
            </a:r>
            <a:r>
              <a:rPr lang="en-US" sz="2400" dirty="0" smtClean="0"/>
              <a:t>Review </a:t>
            </a:r>
            <a:r>
              <a:rPr lang="en-US" sz="2400" dirty="0"/>
              <a:t>of widely adopted online </a:t>
            </a:r>
            <a:r>
              <a:rPr lang="en-US" sz="2400" dirty="0" smtClean="0"/>
              <a:t>systems </a:t>
            </a:r>
            <a:r>
              <a:rPr lang="en-US" sz="2400" dirty="0"/>
              <a:t>reveals major </a:t>
            </a:r>
            <a:r>
              <a:rPr lang="en-US" sz="2400" dirty="0" smtClean="0"/>
              <a:t>accessibility gaps and a general </a:t>
            </a:r>
            <a:r>
              <a:rPr lang="en-US" sz="2400" dirty="0"/>
              <a:t>lack </a:t>
            </a:r>
            <a:r>
              <a:rPr lang="en-US" sz="2400" dirty="0" smtClean="0"/>
              <a:t>universal </a:t>
            </a:r>
            <a:r>
              <a:rPr lang="en-US" sz="2400" dirty="0"/>
              <a:t>design </a:t>
            </a:r>
            <a:r>
              <a:rPr lang="en-US" sz="2400" dirty="0" smtClean="0"/>
              <a:t>options. Mandated </a:t>
            </a:r>
            <a:r>
              <a:rPr lang="en-US" sz="2400" dirty="0"/>
              <a:t>online learning as a graduation requirement </a:t>
            </a:r>
            <a:r>
              <a:rPr lang="en-US" sz="2400" dirty="0" smtClean="0"/>
              <a:t>poses </a:t>
            </a:r>
            <a:r>
              <a:rPr lang="en-US" sz="2400" dirty="0"/>
              <a:t>a significant civil rights issue</a:t>
            </a:r>
            <a:r>
              <a:rPr lang="en-US" sz="2400" dirty="0" smtClean="0"/>
              <a:t>.</a:t>
            </a:r>
          </a:p>
          <a:p>
            <a:pPr lvl="0"/>
            <a:endParaRPr lang="en-US" sz="2400" dirty="0"/>
          </a:p>
          <a:p>
            <a:pPr lvl="0"/>
            <a:r>
              <a:rPr lang="en-US" sz="2400" b="1" dirty="0"/>
              <a:t>Teacher Training:</a:t>
            </a:r>
            <a:r>
              <a:rPr lang="en-US" sz="2400" dirty="0"/>
              <a:t> </a:t>
            </a:r>
            <a:r>
              <a:rPr lang="en-US" sz="2400" dirty="0" smtClean="0"/>
              <a:t>Teacher preparation </a:t>
            </a:r>
            <a:r>
              <a:rPr lang="en-US" sz="2400" dirty="0"/>
              <a:t>for teaching online </a:t>
            </a:r>
            <a:r>
              <a:rPr lang="en-US" sz="2400" dirty="0" smtClean="0"/>
              <a:t>is </a:t>
            </a:r>
            <a:r>
              <a:rPr lang="en-US" sz="2400" dirty="0"/>
              <a:t>often </a:t>
            </a:r>
            <a:r>
              <a:rPr lang="en-US" sz="2400" dirty="0" smtClean="0"/>
              <a:t>minimal. Discrete preparation </a:t>
            </a:r>
            <a:r>
              <a:rPr lang="en-US" sz="2400" dirty="0"/>
              <a:t>in the unique competencies required to provide online instruction to students with disabilities are often totally absent.</a:t>
            </a:r>
          </a:p>
        </p:txBody>
      </p:sp>
    </p:spTree>
    <p:extLst>
      <p:ext uri="{BB962C8B-B14F-4D97-AF65-F5344CB8AC3E}">
        <p14:creationId xmlns:p14="http://schemas.microsoft.com/office/powerpoint/2010/main" xmlns="" val="3762965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Initial Concerns Uncovered</a:t>
            </a:r>
            <a:endParaRPr lang="en-US" dirty="0"/>
          </a:p>
        </p:txBody>
      </p:sp>
      <p:sp>
        <p:nvSpPr>
          <p:cNvPr id="2" name="Content Placeholder 1"/>
          <p:cNvSpPr>
            <a:spLocks noGrp="1"/>
          </p:cNvSpPr>
          <p:nvPr>
            <p:ph idx="1"/>
          </p:nvPr>
        </p:nvSpPr>
        <p:spPr>
          <a:xfrm>
            <a:off x="783908" y="1561148"/>
            <a:ext cx="7788592" cy="4525963"/>
          </a:xfrm>
        </p:spPr>
        <p:txBody>
          <a:bodyPr>
            <a:normAutofit lnSpcReduction="10000"/>
          </a:bodyPr>
          <a:lstStyle/>
          <a:p>
            <a:pPr lvl="0"/>
            <a:r>
              <a:rPr lang="en-US" sz="2400" b="1" dirty="0"/>
              <a:t>Monitoring</a:t>
            </a:r>
            <a:r>
              <a:rPr lang="en-US" sz="2400" dirty="0"/>
              <a:t> </a:t>
            </a:r>
            <a:r>
              <a:rPr lang="en-US" sz="2400" b="1" dirty="0"/>
              <a:t>and Accountability: </a:t>
            </a:r>
            <a:r>
              <a:rPr lang="en-US" sz="2400" dirty="0"/>
              <a:t>No national data are available </a:t>
            </a:r>
            <a:r>
              <a:rPr lang="en-US" sz="2400" dirty="0" smtClean="0"/>
              <a:t>that detail students </a:t>
            </a:r>
            <a:r>
              <a:rPr lang="en-US" sz="2400" dirty="0"/>
              <a:t>with disabilities </a:t>
            </a:r>
            <a:r>
              <a:rPr lang="en-US" sz="2400" dirty="0" smtClean="0"/>
              <a:t>in </a:t>
            </a:r>
            <a:r>
              <a:rPr lang="en-US" sz="2400" dirty="0"/>
              <a:t>online learning (e.g., social-economic status, types of disabilities, age-grade </a:t>
            </a:r>
            <a:r>
              <a:rPr lang="en-US" sz="2400" dirty="0" smtClean="0"/>
              <a:t>levels, etc.) </a:t>
            </a:r>
            <a:r>
              <a:rPr lang="en-US" sz="2400" dirty="0"/>
              <a:t>and thus no way to monitor their progress, proportionality  and outcomes.</a:t>
            </a:r>
          </a:p>
          <a:p>
            <a:pPr lvl="0"/>
            <a:r>
              <a:rPr lang="en-US" sz="2400" b="1" dirty="0"/>
              <a:t>Goals: </a:t>
            </a:r>
            <a:r>
              <a:rPr lang="en-US" sz="2400" dirty="0"/>
              <a:t>Educators and policy makers </a:t>
            </a:r>
            <a:r>
              <a:rPr lang="en-US" sz="2400" dirty="0" smtClean="0"/>
              <a:t>have </a:t>
            </a:r>
            <a:r>
              <a:rPr lang="en-US" sz="2400" dirty="0"/>
              <a:t>little knowledge of why students with disabilities (and their parents) choose </a:t>
            </a:r>
            <a:r>
              <a:rPr lang="en-US" sz="2400" dirty="0" smtClean="0"/>
              <a:t>online </a:t>
            </a:r>
            <a:r>
              <a:rPr lang="en-US" sz="2400" dirty="0"/>
              <a:t>learning (with the possible exception of those students involved in credit recovery activities). Some have raised concerns that online learning is being adopted as the least effortful alternative.</a:t>
            </a:r>
          </a:p>
        </p:txBody>
      </p:sp>
    </p:spTree>
    <p:extLst>
      <p:ext uri="{BB962C8B-B14F-4D97-AF65-F5344CB8AC3E}">
        <p14:creationId xmlns:p14="http://schemas.microsoft.com/office/powerpoint/2010/main" xmlns="" val="298917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Policy Items</a:t>
            </a:r>
            <a:endParaRPr lang="en-US" dirty="0"/>
          </a:p>
        </p:txBody>
      </p:sp>
      <p:sp>
        <p:nvSpPr>
          <p:cNvPr id="3" name="Content Placeholder 2"/>
          <p:cNvSpPr>
            <a:spLocks noGrp="1"/>
          </p:cNvSpPr>
          <p:nvPr>
            <p:ph idx="1"/>
          </p:nvPr>
        </p:nvSpPr>
        <p:spPr/>
        <p:txBody>
          <a:bodyPr/>
          <a:lstStyle/>
          <a:p>
            <a:r>
              <a:rPr lang="en-US" dirty="0" smtClean="0"/>
              <a:t>Universal Design for Learning</a:t>
            </a:r>
          </a:p>
          <a:p>
            <a:pPr lvl="2"/>
            <a:r>
              <a:rPr lang="en-US" dirty="0" smtClean="0"/>
              <a:t>The Higher </a:t>
            </a:r>
            <a:r>
              <a:rPr lang="en-US" dirty="0"/>
              <a:t>Education Opportunity Act of </a:t>
            </a:r>
            <a:r>
              <a:rPr lang="en-US" dirty="0" smtClean="0"/>
              <a:t>2008: UDL </a:t>
            </a:r>
            <a:r>
              <a:rPr lang="en-US" dirty="0"/>
              <a:t>is defined as a scientifically valid framework for guiding educational practice that —</a:t>
            </a:r>
          </a:p>
          <a:p>
            <a:pPr lvl="3"/>
            <a:r>
              <a:rPr lang="en-US" dirty="0"/>
              <a:t>A) provides flexibility in the ways information is presented, in the ways students respond or demonstrate knowledge and skills, and in the ways students are engaged; and</a:t>
            </a:r>
          </a:p>
          <a:p>
            <a:pPr lvl="3"/>
            <a:r>
              <a:rPr lang="en-US" dirty="0"/>
              <a:t>B) reduces barriers in instruction, provides appropriate accommodations, supports, and challenges, and maintains high achievement expectations for all students, including students with disabilities and students with limited proficiency in English.</a:t>
            </a:r>
          </a:p>
          <a:p>
            <a:endParaRPr lang="en-US" dirty="0"/>
          </a:p>
        </p:txBody>
      </p:sp>
    </p:spTree>
    <p:extLst>
      <p:ext uri="{BB962C8B-B14F-4D97-AF65-F5344CB8AC3E}">
        <p14:creationId xmlns:p14="http://schemas.microsoft.com/office/powerpoint/2010/main" xmlns="" val="366147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Policy Items</a:t>
            </a:r>
          </a:p>
        </p:txBody>
      </p:sp>
      <p:sp>
        <p:nvSpPr>
          <p:cNvPr id="3" name="Content Placeholder 2"/>
          <p:cNvSpPr>
            <a:spLocks noGrp="1"/>
          </p:cNvSpPr>
          <p:nvPr>
            <p:ph idx="1"/>
          </p:nvPr>
        </p:nvSpPr>
        <p:spPr/>
        <p:txBody>
          <a:bodyPr/>
          <a:lstStyle/>
          <a:p>
            <a:r>
              <a:rPr lang="en-US" dirty="0" smtClean="0"/>
              <a:t>Postsecondary AIM Commission (12/2011)</a:t>
            </a:r>
          </a:p>
          <a:p>
            <a:pPr lvl="2"/>
            <a:r>
              <a:rPr lang="en-US" sz="2200" dirty="0"/>
              <a:t>Congress should authorize the United States Access Board to establish guidelines for accessible instructional materials </a:t>
            </a:r>
            <a:r>
              <a:rPr lang="en-US" sz="2200" dirty="0" smtClean="0"/>
              <a:t>used </a:t>
            </a:r>
            <a:r>
              <a:rPr lang="en-US" sz="2200" dirty="0"/>
              <a:t>by government, in the private sector, and in postsecondary academic settings</a:t>
            </a:r>
            <a:r>
              <a:rPr lang="en-US" sz="2200" dirty="0" smtClean="0"/>
              <a:t>.</a:t>
            </a:r>
          </a:p>
          <a:p>
            <a:pPr marL="914400" lvl="2" indent="0">
              <a:buNone/>
            </a:pPr>
            <a:r>
              <a:rPr lang="en-US" sz="2200" dirty="0" smtClean="0"/>
              <a:t> </a:t>
            </a:r>
          </a:p>
          <a:p>
            <a:pPr lvl="2"/>
            <a:r>
              <a:rPr lang="en-US" sz="2200" dirty="0" smtClean="0"/>
              <a:t>Congress </a:t>
            </a:r>
            <a:r>
              <a:rPr lang="en-US" sz="2200" dirty="0"/>
              <a:t>should consider incentives to accelerate innovation in accessibility by publishers and producers of course materials, hardware, and software by offering support and inducements for the production, sale, and consumption of accessible instructional materials and delivery systems</a:t>
            </a:r>
          </a:p>
        </p:txBody>
      </p:sp>
    </p:spTree>
    <p:extLst>
      <p:ext uri="{BB962C8B-B14F-4D97-AF65-F5344CB8AC3E}">
        <p14:creationId xmlns:p14="http://schemas.microsoft.com/office/powerpoint/2010/main" xmlns="" val="14470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Online Design Variability</a:t>
            </a:r>
            <a:endParaRPr lang="en-US" dirty="0"/>
          </a:p>
        </p:txBody>
      </p:sp>
      <p:sp>
        <p:nvSpPr>
          <p:cNvPr id="3" name="Content Placeholder 2"/>
          <p:cNvSpPr>
            <a:spLocks noGrp="1"/>
          </p:cNvSpPr>
          <p:nvPr>
            <p:ph idx="1"/>
          </p:nvPr>
        </p:nvSpPr>
        <p:spPr>
          <a:xfrm>
            <a:off x="457200" y="1600201"/>
            <a:ext cx="8229600" cy="628650"/>
          </a:xfrm>
        </p:spPr>
        <p:txBody>
          <a:bodyPr/>
          <a:lstStyle/>
          <a:p>
            <a:r>
              <a:rPr lang="en-US" sz="2500" dirty="0" smtClean="0"/>
              <a:t>The Foundation: Product Accessibility</a:t>
            </a:r>
            <a:endParaRPr lang="en-US" sz="25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2174" y="2386012"/>
            <a:ext cx="1724025" cy="130492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17304" y="2205037"/>
            <a:ext cx="2533650" cy="7334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86297" y="3610767"/>
            <a:ext cx="1995664" cy="1677987"/>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k12_badg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92174" y="3309938"/>
            <a:ext cx="2702137" cy="267652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CourseAvenue logo"/>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47463" y="2938463"/>
            <a:ext cx="3175747" cy="7429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15" descr="data:image/jpeg;base64,/9j/4AAQSkZJRgABAQAAAQABAAD/2wCEAAkGBhMSERQUExQVEhUWFxgVGBgVExobHBwbFxYYHBgZIRoXICYgHhwjGhcXHy8hJCcpMiwtGh8zQTAqNSYsLSkBCQoKDgwOFw8PGjUkHyIsNTAsNS4pNTUzLzU1LCw0KTUzKSwpNSw0LyosKSwpKSopKiwsNSksKiwpNTQqKSwtNf/AABEIAEMA2QMBIgACEQEDEQH/xAAbAAEAAgMBAQAAAAAAAAAAAAAABAUCAwYBB//EAD0QAAEEAAUBBQUEBwkBAAAAAAEAAgMRBAUSITEGE0FRcYEiYZGhsTJSweEUFiMzQmJyFySSk6KywtHxB//EABoBAQACAwEAAAAAAAAAAAAAAAACBQEDBAb/xAAqEQACAgEDAAgHAAAAAAAAAAAAAQIDEQQhMRITFGGRobHhBUFRcYHw8f/aAAwDAQACEQMRAD8A+4oiIAiIgCIiAIiIAiIgCIiAIiIAiIgCIiAIiIAiIgCIq3G9QQxO0ud7XeACa86ULLIVrM3hd5OEJTeIrJZItWGxLZGhzCHNPeFhjMa2MW6/TzA+pA9Vlzio9LOxjovPRxuSEWEUocARwVmpJ5I8BES0AReWvUAREQBEWMsoaC5xDQNySaA9SgMkWnDY2OS+zex9c6XB1fArcgCIiAIvCUa8Hg2gPUREAREQBERAFHxuYRxC5HBoPHifIKQuO61id2jHfw6aHhdm/wAFyay+VFTnFZZ06WlXWKEng6bA5pHMD2btVcjgj0K4HNMO5krw+71E799nn1W/IMX2UzXmwwWHEDgEd/rR9Fc9QZvA50VESaXhxoX7PeL+GypLro6zTqU2oyi/H8fvDLWqp6W5xgsprwJXR0DmwuLrAc6234UN/VTZcww8jtBkaXXtR+V8eig5zn8TsO4RvtzxQAuwL3vw2tcYFuu1sdLGFNeJLG5rq0r1EpWzzF52PqMcYaAAKA2CyUbLg7so9d6tDbvm6F+qkq+g8xTKeSw2gvnXXkhlxccQ3Ia1o/qkd+bV9FXzLC4tkmZmSRzWsEjnW4gCmAhu58gVMiS866JOGiM0UrjookVpNXyC09yt+lOp9WGkdiHfuiAXHkgj2fM3Y+CjdZdUxOhMMThI59BxbuALvnvJ42VBmeVyYfBRBwIMshe4eFMAY0++i4oYOlf1/YLmYaV8beX8D1oED1KtsD1TDJh3T2WNZs4HkHahtzdily+X5fM/DANxsTYiyi00KDh7TTfHJW3A5NA3CvjfiG1O+mPAIbcf9Vd9+5DJMPX5dZjw0r2D+L/wED4rZmHUsU2BdI+OQMc/stIcA41RJB8NvqqKYYzL2jTMx0ZOwDg4b2fsnfx3C86rzftoML7IYXh0rg3iydIPqdRQFtgc7gwWGjeyKSp3OcGlwLvZ2u/DYfFTsH11FLLHExjy59A8U08nzoXwuY6hw+qfDYUfwMjjr+Z5Gr/iu3x+XxxQSOijY17I3lhawWCGGqNXaAgZh1sxkhihjfiHjY6ONuQKBJr3BZZL1kyeXsnRuhk3oON7jkcAg0DsR3Lj+lMPI4v7LEMgdsKdy4e61dZRkf8AfRI/ExzPbb3BvP2S3cjYchAXeZ9OunlLnyaWUA1oF8Dc77De1zzIHQYsMjdZD2ixtd1YNedFXGcdVD93AQSdtd7Dyv68LLp3AwscHGVkkzrqnA1414nmyvPXV03XpU85y5Z8l7F1XO2qpu3jGEseb9zDO/2uYYSLkRgzH0+z82/NdMTS5jIz2uYYqXuZpib6c/7bU3rKdzMFMW8kBu3g5wB+Rr1XoClNZ6pc8n9Hw8mIY00XghrTXOnVu70U3Lc9ZNC6VrXezqDmV7QLRZbQ5KqcsyTECGPs8ZTNILQIG1RHjqUdzn4NjYoXtllxMzv2jgA0HYE0CQSD+OyyCbN1VKxut2DmbGNyS5tgeJbypOY9VRRRQyU5zZqruoVZJ8rVH1NgposO50mLkkc+mBgDWtdqIBFckVa3twYONwkHLcPBrcD41Q9b0lAW+B6j7V5AhmYzSXdo9mlpArx8bVfH1eJ2Hs8LLNubFDTQ433BJ8BurLqrGdlhJnd+nSPN3s/ivcsiGHwbL20Raj51qd87WMZA6fzKLEQ6o2aBZa5hA2PfxsdlxeaYJ0UrmkVuSPeCdiFc5BjRhcA2Qi3Svc4DzP0oX6rTl2fl2KD5QDY7MUPs2RRF+/6qi+J9TOUKm8PP04TLfQdbFSsSyvUl9IysjEgeQx5ojV7J01zZ7ldYXDYZz9cYic4b22jXv2VP1vH+6dX3hfwofX5qjyJ7hiI9PJdXoefSlrWo7NZHTOKkk+fnv/Sbo7RB3qWG1x9j6KiIvQlKeELnf1Bwn3X/AOY5dGiAqMv6Tw0Lg5kduHBcS6vK+FPx2XxzMLJGhzT3H6gjgqQiA5j+zzC3f7Ty1j/q/mp+M6Tw8kccZa4NjBDNLjY1VfPPHfauEQHNQf8Az/CtNkPf7nO2/wBICnYvpbDySNe5ptgaGgOIaA02BQ2pW6ICq/VqD9I/SKcZL1WXGrquOFaoiA53F9B4V7i6nMvchjqHwINeil5b0tBA14YHW9ulzi6zX0HoFbojWVhhbblH+p8H8/8Ai/JSMD07FE8PbqsXVuvlWiLmjpKItNQWV3G96m2Sw5M553Q2HJJuUFxJNSEbkqXgOmIYg8DU8SDS4SPLhXhurZF0mg54dEQDYPmDPuCY6fh+al43piCSJkRBa2P7BY6i31N/NWyIChb0Xh7aXdo9zSHanyFx24G/d7grKDKmNmkmF65AAbO1NAqh3cBTEQEPNMqZiGBkl6Q4O2NWRxfu3W3G4Jssbo3WGuGk0aNLeiAps1yAPgZHHt2YAZfgBVE+XeqbLek5e0aZKa1pBO9k13bLskXDdoKbrFZLn1OurWWVwcI8GvEYdr2lrwHA9xWjB5TFEbYwNPj3/NS0XW64uSk1ucynJLop7BERTIhERAEREAREQBERAEREAREQBERAEREAREQBERAEREAREQBERAEREB//2Q=="/>
          <p:cNvSpPr>
            <a:spLocks noChangeAspect="1" noChangeArrowheads="1"/>
          </p:cNvSpPr>
          <p:nvPr/>
        </p:nvSpPr>
        <p:spPr bwMode="auto">
          <a:xfrm>
            <a:off x="155575" y="-304800"/>
            <a:ext cx="2066925" cy="6381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7" descr="data:image/jpeg;base64,/9j/4AAQSkZJRgABAQAAAQABAAD/2wCEAAkGBhMSERQUExQVEhUWFxgVGBgVExobHBwbFxYYHBgZIRoXICYgHhwjGhcXHy8hJCcpMiwtGh8zQTAqNSYsLSkBCQoKDgwOFw8PGjUkHyIsNTAsNS4pNTUzLzU1LCw0KTUzKSwpNSw0LyosKSwpKSopKiwsNSksKiwpNTQqKSwtNf/AABEIAEMA2QMBIgACEQEDEQH/xAAbAAEAAgMBAQAAAAAAAAAAAAAABAUCAwYBB//EAD0QAAEEAAUBBQUEBwkBAAAAAAEAAgMRBAUSITEGE0FRcYEiYZGhsTJSweEUFiMzQmJyFySSk6KywtHxB//EABoBAQACAwEAAAAAAAAAAAAAAAACBQEDBAb/xAAqEQACAgEDAAgHAAAAAAAAAAAAAQIDEQQhMRITFGGRobHhBUFRcYHw8f/aAAwDAQACEQMRAD8A+4oiIAiIgCIiAIiIAiIgCIiAIiIAiIgCIiAIiIAiIgCIq3G9QQxO0ud7XeACa86ULLIVrM3hd5OEJTeIrJZItWGxLZGhzCHNPeFhjMa2MW6/TzA+pA9Vlzio9LOxjovPRxuSEWEUocARwVmpJ5I8BES0AReWvUAREQBEWMsoaC5xDQNySaA9SgMkWnDY2OS+zex9c6XB1fArcgCIiAIvCUa8Hg2gPUREAREQBERAFHxuYRxC5HBoPHifIKQuO61id2jHfw6aHhdm/wAFyay+VFTnFZZ06WlXWKEng6bA5pHMD2btVcjgj0K4HNMO5krw+71E799nn1W/IMX2UzXmwwWHEDgEd/rR9Fc9QZvA50VESaXhxoX7PeL+GypLro6zTqU2oyi/H8fvDLWqp6W5xgsprwJXR0DmwuLrAc6234UN/VTZcww8jtBkaXXtR+V8eig5zn8TsO4RvtzxQAuwL3vw2tcYFuu1sdLGFNeJLG5rq0r1EpWzzF52PqMcYaAAKA2CyUbLg7so9d6tDbvm6F+qkq+g8xTKeSw2gvnXXkhlxccQ3Ia1o/qkd+bV9FXzLC4tkmZmSRzWsEjnW4gCmAhu58gVMiS866JOGiM0UrjookVpNXyC09yt+lOp9WGkdiHfuiAXHkgj2fM3Y+CjdZdUxOhMMThI59BxbuALvnvJ42VBmeVyYfBRBwIMshe4eFMAY0++i4oYOlf1/YLmYaV8beX8D1oED1KtsD1TDJh3T2WNZs4HkHahtzdily+X5fM/DANxsTYiyi00KDh7TTfHJW3A5NA3CvjfiG1O+mPAIbcf9Vd9+5DJMPX5dZjw0r2D+L/wED4rZmHUsU2BdI+OQMc/stIcA41RJB8NvqqKYYzL2jTMx0ZOwDg4b2fsnfx3C86rzftoML7IYXh0rg3iydIPqdRQFtgc7gwWGjeyKSp3OcGlwLvZ2u/DYfFTsH11FLLHExjy59A8U08nzoXwuY6hw+qfDYUfwMjjr+Z5Gr/iu3x+XxxQSOijY17I3lhawWCGGqNXaAgZh1sxkhihjfiHjY6ONuQKBJr3BZZL1kyeXsnRuhk3oON7jkcAg0DsR3Lj+lMPI4v7LEMgdsKdy4e61dZRkf8AfRI/ExzPbb3BvP2S3cjYchAXeZ9OunlLnyaWUA1oF8Dc77De1zzIHQYsMjdZD2ixtd1YNedFXGcdVD93AQSdtd7Dyv68LLp3AwscHGVkkzrqnA1414nmyvPXV03XpU85y5Z8l7F1XO2qpu3jGEseb9zDO/2uYYSLkRgzH0+z82/NdMTS5jIz2uYYqXuZpib6c/7bU3rKdzMFMW8kBu3g5wB+Rr1XoClNZ6pc8n9Hw8mIY00XghrTXOnVu70U3Lc9ZNC6VrXezqDmV7QLRZbQ5KqcsyTECGPs8ZTNILQIG1RHjqUdzn4NjYoXtllxMzv2jgA0HYE0CQSD+OyyCbN1VKxut2DmbGNyS5tgeJbypOY9VRRRQyU5zZqruoVZJ8rVH1NgposO50mLkkc+mBgDWtdqIBFckVa3twYONwkHLcPBrcD41Q9b0lAW+B6j7V5AhmYzSXdo9mlpArx8bVfH1eJ2Hs8LLNubFDTQ433BJ8BurLqrGdlhJnd+nSPN3s/ivcsiGHwbL20Raj51qd87WMZA6fzKLEQ6o2aBZa5hA2PfxsdlxeaYJ0UrmkVuSPeCdiFc5BjRhcA2Qi3Svc4DzP0oX6rTl2fl2KD5QDY7MUPs2RRF+/6qi+J9TOUKm8PP04TLfQdbFSsSyvUl9IysjEgeQx5ojV7J01zZ7ldYXDYZz9cYic4b22jXv2VP1vH+6dX3hfwofX5qjyJ7hiI9PJdXoefSlrWo7NZHTOKkk+fnv/Sbo7RB3qWG1x9j6KiIvQlKeELnf1Bwn3X/AOY5dGiAqMv6Tw0Lg5kduHBcS6vK+FPx2XxzMLJGhzT3H6gjgqQiA5j+zzC3f7Ty1j/q/mp+M6Tw8kccZa4NjBDNLjY1VfPPHfauEQHNQf8Az/CtNkPf7nO2/wBICnYvpbDySNe5ptgaGgOIaA02BQ2pW6ICq/VqD9I/SKcZL1WXGrquOFaoiA53F9B4V7i6nMvchjqHwINeil5b0tBA14YHW9ulzi6zX0HoFbojWVhhbblH+p8H8/8Ai/JSMD07FE8PbqsXVuvlWiLmjpKItNQWV3G96m2Sw5M553Q2HJJuUFxJNSEbkqXgOmIYg8DU8SDS4SPLhXhurZF0mg54dEQDYPmDPuCY6fh+al43piCSJkRBa2P7BY6i31N/NWyIChb0Xh7aXdo9zSHanyFx24G/d7grKDKmNmkmF65AAbO1NAqh3cBTEQEPNMqZiGBkl6Q4O2NWRxfu3W3G4Jssbo3WGuGk0aNLeiAps1yAPgZHHt2YAZfgBVE+XeqbLek5e0aZKa1pBO9k13bLskXDdoKbrFZLn1OurWWVwcI8GvEYdr2lrwHA9xWjB5TFEbYwNPj3/NS0XW64uSk1ucynJLop7BERTIhERAEREAREQBERAEREAREQBERAEREAREQBERAEREAREQBERAEREB//2Q=="/>
          <p:cNvSpPr>
            <a:spLocks noChangeAspect="1" noChangeArrowheads="1"/>
          </p:cNvSpPr>
          <p:nvPr/>
        </p:nvSpPr>
        <p:spPr bwMode="auto">
          <a:xfrm>
            <a:off x="307975" y="-152400"/>
            <a:ext cx="2066925" cy="6381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9" descr="data:image/jpeg;base64,/9j/4AAQSkZJRgABAQAAAQABAAD/2wCEAAkGBhIPERQUEBQUExIWGRYVFRcTGBcWHBkWHCAdHR8ZGRUcHyYhHxwkJB4eJjYkJSwrLCw4Gx4yODAqNTIrLSoBCQoKDgsNGg8PGTUkHiQ1LTAyMSoxMDI1LTU1MzUpMzUsNSs1NDAtNTQ1NSs1NTU1NjU1LzUpNTE1KTE0KTU0Kf/AABEIAD4AeAMBIgACEQEDEQH/xAAbAAEAAgMBAQAAAAAAAAAAAAAABAUBAgMGB//EADIQAAIBAwMBBgQEBwAAAAAAAAECEQADIQUSMQQGEyJBUWEyUnGhFSNykRQkgZKx4fH/xAAYAQEBAQEBAAAAAAAAAAAAAAAAAwUEAf/EACARAAIDAAIBBQAAAAAAAAAAAAABAgMRITFhBBIigfD/2gAMAwEAAhEDEQA/APuNKUoBSlKAUpSgFKUoBSlKAUpSgFKVqHB4oDalKUApVP2i1F7QtLaO17jhQYBx9D9RUVdVu9P1K2r7q6OrMGA2lYkmR6YoD0VKpbfadCU8Di3cbajmIJ/TMxW47Qhi3d2rlxUO1mWOR6CZNAW9K85e7RJauXnZrjKjLa2Qu3cfl8ycHmpZ7SptB2XAzNsRCNrOYBkA8DPJoC4pVT0etfxHeoim3etwCrwQJ4MjBFRrOo3k6oWndbi7SzELG361Gy5VtJp88FYVOabT6L+lV2m9cWsd7dMA7nmIhJMfas2NV3OqsjJvBKE7cxnIBkGPWrEiwrS5cCgk4ABJ+gqB+MgOFdGSQxBJU/CJMgGRiuTa4rWS7WrotlVjcAN24gbQszOa8e5wF5NOk7QJ1Re3b3K5U7SR96q+zen3bV52fwqu4PJmTz/ua6dBpaLcuC2t61eVd6bmU4MgcSOREGoOlXbpdhfd1tOSLhOBu4jdGPTyrCsdkbK3evkm8zr7/dGxBQlCxUv48d9/X7s9Hp3aK1fcokzkiREgelKj6Lo1hHNy0/ecgZB2z9POlanppWyr23N8Gfeq4zyvc8nLX9J6i5ftXbJtRaBIF0tG71IFcLXZi5f7271N5Xu3LZtobY8CKfl9f+16XqULIwUgEggE+9QV0jjxYwCM/CNsLzxC/euo5yi0jszftsguWukhM94N5diODBwDMZrQdmupe6lxxYssrBnuWWcF45Gw4E1fDSX+fMDac845z8Mjj3rF3R2YmWBXAAaciVJ3ZycHPvQFD0vZK+e73vbP8w1+9BJn5VGPrz61Ydp9BfqHtXLfdsUkG3ena4PuPOrFtKfP5hyMRI8UmT+xiuh6JgLYUjwMWO6TzPB9poCo6PR+otW37tOmtXXInug0BQPU8tP7VnotI6lEurFkF0YbwXLFzgFifKp34Rcx+ZOQWJnMcH2PPHr7Vv8AhB8n8XrnnxSefOR/bUHRGVisbeoqrWoezOCL/A37lg2StpU2BVZXZsiIkbRgxmo9/T2CP4Om6ZyhVGVjJbEw0CBGPM5qff0x1EodzHBBJAOZk54GOPSpZ6GVtqT8EciZIEf5zVyRQ3Oz11wSqWLP5T21CEsdzkAln2ifCDH1q463oDcFlUI7tHV291UGAP6x+1aW9KcR4wTB+LcfFAhvrisro0CFYgCNsT4ePf0UfegK7W7F9DduWz4n7tVC5YW1BnH6j5VjS+hu3uje3clZJ2FgZjnI5iasBpLiDuBI8juicA5mcxXIabdkwYiArTnlZJHoAuB7muSfpVO1zcnmZh0x9Q4V+xLnd017O6G/Tby7AloELxApVzat7QAOBjNKtTTGiChDpErbJWzc5dm9KUqpMUpSgFKUoBSlKAUpSgFKUoBSlKAUpSgP/9k="/>
          <p:cNvSpPr>
            <a:spLocks noChangeAspect="1" noChangeArrowheads="1"/>
          </p:cNvSpPr>
          <p:nvPr/>
        </p:nvSpPr>
        <p:spPr bwMode="auto">
          <a:xfrm>
            <a:off x="155575" y="-280988"/>
            <a:ext cx="1143000" cy="5905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1" descr="data:image/jpeg;base64,/9j/4AAQSkZJRgABAQAAAQABAAD/2wCEAAkGBhIPERQUEBQUExIWGRYVFRcTGBcWHBkWHCAdHR8ZGRUcHyYhHxwkJB4eJjYkJSwrLCw4Gx4yODAqNTIrLSoBCQoKDgsNGg8PGTUkHiQ1LTAyMSoxMDI1LTU1MzUpMzUsNSs1NDAtNTQ1NSs1NTU1NjU1LzUpNTE1KTE0KTU0Kf/AABEIAD4AeAMBIgACEQEDEQH/xAAbAAEAAgMBAQAAAAAAAAAAAAAABAUBAgMGB//EADIQAAIBAwMBBgQEBwAAAAAAAAECEQADIQUSMQQGEyJBUWEyUnGhFSNykRQkgZKx4fH/xAAYAQEBAQEBAAAAAAAAAAAAAAAAAwUEAf/EACARAAIDAAIBBQAAAAAAAAAAAAABAgMRITFhBBIigfD/2gAMAwEAAhEDEQA/APuNKUoBSlKAUpSgFKUoBSlKAUpSgFKVqHB4oDalKUApVP2i1F7QtLaO17jhQYBx9D9RUVdVu9P1K2r7q6OrMGA2lYkmR6YoD0VKpbfadCU8Di3cbajmIJ/TMxW47Qhi3d2rlxUO1mWOR6CZNAW9K85e7RJauXnZrjKjLa2Qu3cfl8ycHmpZ7SptB2XAzNsRCNrOYBkA8DPJoC4pVT0etfxHeoim3etwCrwQJ4MjBFRrOo3k6oWndbi7SzELG361Gy5VtJp88FYVOabT6L+lV2m9cWsd7dMA7nmIhJMfas2NV3OqsjJvBKE7cxnIBkGPWrEiwrS5cCgk4ABJ+gqB+MgOFdGSQxBJU/CJMgGRiuTa4rWS7WrotlVjcAN24gbQszOa8e5wF5NOk7QJ1Re3b3K5U7SR96q+zen3bV52fwqu4PJmTz/ua6dBpaLcuC2t61eVd6bmU4MgcSOREGoOlXbpdhfd1tOSLhOBu4jdGPTyrCsdkbK3evkm8zr7/dGxBQlCxUv48d9/X7s9Hp3aK1fcokzkiREgelKj6Lo1hHNy0/ecgZB2z9POlanppWyr23N8Gfeq4zyvc8nLX9J6i5ftXbJtRaBIF0tG71IFcLXZi5f7271N5Xu3LZtobY8CKfl9f+16XqULIwUgEggE+9QV0jjxYwCM/CNsLzxC/euo5yi0jszftsguWukhM94N5diODBwDMZrQdmupe6lxxYssrBnuWWcF45Gw4E1fDSX+fMDac845z8Mjj3rF3R2YmWBXAAaciVJ3ZycHPvQFD0vZK+e73vbP8w1+9BJn5VGPrz61Ydp9BfqHtXLfdsUkG3ena4PuPOrFtKfP5hyMRI8UmT+xiuh6JgLYUjwMWO6TzPB9poCo6PR+otW37tOmtXXInug0BQPU8tP7VnotI6lEurFkF0YbwXLFzgFifKp34Rcx+ZOQWJnMcH2PPHr7Vv8AhB8n8XrnnxSefOR/bUHRGVisbeoqrWoezOCL/A37lg2StpU2BVZXZsiIkbRgxmo9/T2CP4Om6ZyhVGVjJbEw0CBGPM5qff0x1EodzHBBJAOZk54GOPSpZ6GVtqT8EciZIEf5zVyRQ3Oz11wSqWLP5T21CEsdzkAln2ifCDH1q463oDcFlUI7tHV291UGAP6x+1aW9KcR4wTB+LcfFAhvrisro0CFYgCNsT4ePf0UfegK7W7F9DduWz4n7tVC5YW1BnH6j5VjS+hu3uje3clZJ2FgZjnI5iasBpLiDuBI8juicA5mcxXIabdkwYiArTnlZJHoAuB7muSfpVO1zcnmZh0x9Q4V+xLnd017O6G/Tby7AloELxApVzat7QAOBjNKtTTGiChDpErbJWzc5dm9KUqpMUpSgFKUoBSlKAUpSgFKUoBSlKAUpSgP/9k="/>
          <p:cNvSpPr>
            <a:spLocks noChangeAspect="1" noChangeArrowheads="1"/>
          </p:cNvSpPr>
          <p:nvPr/>
        </p:nvSpPr>
        <p:spPr bwMode="auto">
          <a:xfrm>
            <a:off x="307975" y="-128588"/>
            <a:ext cx="1143000" cy="5905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3" descr="data:image/jpeg;base64,/9j/4AAQSkZJRgABAQAAAQABAAD/2wCEAAkGBhIPERQUEBQUExIWGRYVFRcTGBcWHBkWHCAdHR8ZGRUcHyYhHxwkJB4eJjYkJSwrLCw4Gx4yODAqNTIrLSoBCQoKDgsNGg8PGTUkHiQ1LTAyMSoxMDI1LTU1MzUpMzUsNSs1NDAtNTQ1NSs1NTU1NjU1LzUpNTE1KTE0KTU0Kf/AABEIAD4AeAMBIgACEQEDEQH/xAAbAAEAAgMBAQAAAAAAAAAAAAAABAUBAgMGB//EADIQAAIBAwMBBgQEBwAAAAAAAAECEQADIQUSMQQGEyJBUWEyUnGhFSNykRQkgZKx4fH/xAAYAQEBAQEBAAAAAAAAAAAAAAAAAwUEAf/EACARAAIDAAIBBQAAAAAAAAAAAAABAgMRITFhBBIigfD/2gAMAwEAAhEDEQA/APuNKUoBSlKAUpSgFKUoBSlKAUpSgFKVqHB4oDalKUApVP2i1F7QtLaO17jhQYBx9D9RUVdVu9P1K2r7q6OrMGA2lYkmR6YoD0VKpbfadCU8Di3cbajmIJ/TMxW47Qhi3d2rlxUO1mWOR6CZNAW9K85e7RJauXnZrjKjLa2Qu3cfl8ycHmpZ7SptB2XAzNsRCNrOYBkA8DPJoC4pVT0etfxHeoim3etwCrwQJ4MjBFRrOo3k6oWndbi7SzELG361Gy5VtJp88FYVOabT6L+lV2m9cWsd7dMA7nmIhJMfas2NV3OqsjJvBKE7cxnIBkGPWrEiwrS5cCgk4ABJ+gqB+MgOFdGSQxBJU/CJMgGRiuTa4rWS7WrotlVjcAN24gbQszOa8e5wF5NOk7QJ1Re3b3K5U7SR96q+zen3bV52fwqu4PJmTz/ua6dBpaLcuC2t61eVd6bmU4MgcSOREGoOlXbpdhfd1tOSLhOBu4jdGPTyrCsdkbK3evkm8zr7/dGxBQlCxUv48d9/X7s9Hp3aK1fcokzkiREgelKj6Lo1hHNy0/ecgZB2z9POlanppWyr23N8Gfeq4zyvc8nLX9J6i5ftXbJtRaBIF0tG71IFcLXZi5f7271N5Xu3LZtobY8CKfl9f+16XqULIwUgEggE+9QV0jjxYwCM/CNsLzxC/euo5yi0jszftsguWukhM94N5diODBwDMZrQdmupe6lxxYssrBnuWWcF45Gw4E1fDSX+fMDac845z8Mjj3rF3R2YmWBXAAaciVJ3ZycHPvQFD0vZK+e73vbP8w1+9BJn5VGPrz61Ydp9BfqHtXLfdsUkG3ena4PuPOrFtKfP5hyMRI8UmT+xiuh6JgLYUjwMWO6TzPB9poCo6PR+otW37tOmtXXInug0BQPU8tP7VnotI6lEurFkF0YbwXLFzgFifKp34Rcx+ZOQWJnMcH2PPHr7Vv8AhB8n8XrnnxSefOR/bUHRGVisbeoqrWoezOCL/A37lg2StpU2BVZXZsiIkbRgxmo9/T2CP4Om6ZyhVGVjJbEw0CBGPM5qff0x1EodzHBBJAOZk54GOPSpZ6GVtqT8EciZIEf5zVyRQ3Oz11wSqWLP5T21CEsdzkAln2ifCDH1q463oDcFlUI7tHV291UGAP6x+1aW9KcR4wTB+LcfFAhvrisro0CFYgCNsT4ePf0UfegK7W7F9DduWz4n7tVC5YW1BnH6j5VjS+hu3uje3clZJ2FgZjnI5iasBpLiDuBI8juicA5mcxXIabdkwYiArTnlZJHoAuB7muSfpVO1zcnmZh0x9Q4V+xLnd017O6G/Tby7AloELxApVzat7QAOBjNKtTTGiChDpErbJWzc5dm9KUqpMUpSgFKUoBSlKAUpSgFKUoBSlKAUpSgP/9k="/>
          <p:cNvSpPr>
            <a:spLocks noChangeAspect="1" noChangeArrowheads="1"/>
          </p:cNvSpPr>
          <p:nvPr/>
        </p:nvSpPr>
        <p:spPr bwMode="auto">
          <a:xfrm>
            <a:off x="460375" y="23812"/>
            <a:ext cx="1143000" cy="5905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5" descr="data:image/jpeg;base64,/9j/4AAQSkZJRgABAQAAAQABAAD/2wCEAAkGBhQSERUSExQWFBQWFiAYGBYYGB0cHRoaGSUfIhwgGxcYJycgHB0kHxodHzAgIygrOCwtGiAxNTAtNSYrLCkBCQoKDQwOGg8OGDEkHSA0MTUpLjUxMjU0MjUtNTUqNS4vLSo1KjU1MjUuNS8pLCw1LC8vNCkvLCwuKTQqKTA0MP/AABEIADwA5gMBIgACEQEDEQH/xAAbAAACAwEBAQAAAAAAAAAAAAAABQMEBgIBB//EAEMQAAIBAgMGAwQFCAkFAAAAAAECAwARBBIhBQYTMUFRYXGRIjKBsSOCocHRFRYkQnKDsvAHFDM0RZLS4fElNWJjc//EABkBAQACAwAAAAAAAAAAAAAAAAACBAEDBf/EAC4RAAICAQQBAQYFBQAAAAAAAAABAhEDEiExQQRREyJhcbHwFDJCcoFDkaHB8f/aAAwDAQACEQMRAD8A+40VR2ttiPDKHkvZmyiwuST4DyqDZ+80Ez8NSyv0V1Kk+QagGtFFFAFFVcdjuHl+jd8zZfYF7X6t2HjVqgCiiqOP2zHCcrZibXsqk2Hc25cjUJzjBXJ0iUYSm6irL1FUU21GYuMCSuYLy1zEgAW73Iq9WYyUlcXszDTi6fIUUUVIwFRidSxUMMw5i4v6VJWRw27s6YjiDKQrZrlrZgencEiqvkZsmNx0Q1W9/gWMOKE1LVKq4+J1HvDOcXw7eznyZLchfnfne2tariC9ri/br6Vll3kX+tX4RuRw+YzXv6Wvpz/Cop9g4hsTxNBdg2YNfKO3fQaWtXOw+TOCehvJcvjsvv8Agu5cEZNaqht/c2FFFFds5QUUUUAUUUUAUUUUAUUUUAUUUUAUUUUBkt6cUhxmFjdgqITKxY2Gnu6/VPrUWOxIxWNieAcRcOpZnHInmEB6m4t8TT2doHxHCeJWky3zMinTzOtMooVUZVAUdgLD0FRjOMr0vglKLjz2fOIEOIhMjywCZmvxHlcSIb6BUGgHQAd6Y7cB4hkkeLEpGgV4mlKFXUe0QOpJ8Otq1/5KhzZ+FHnvfNkF79725+NeSbJhZs7RRlueYopN/O1SImQXFrxcNkDrFDA+IKsxJF7kAk+Qt4EVPsHZZGEGKLSPIA8qpmOUtY2ug5/zatY+BjJYlEJYZWJUXI7E9R4VLHGFAVQABoABYDyAoD5zhsMZokk40ImZgeK0z8XMToMg0HawrWbS26FPBjZeKdGdjZV7knqfAUyXZUIbOIow175sgvfve3OvW2ZETcxoSdScorRnjklGsbr76NuGUIu5qxGmHjQYWFXVlMhkZr6Hhj/UV9KtbcxJZoYkK2kZs13Kg5RcLmW5ub3t1CmmUmzImADRIwX3QUBtftcaUfkyLJw+EmQm+XILX72ta/jWzHBQgorojOTlJyfYjRTDnXLHaZliESSMFDWYsWJHsXW3Ia2HU1SkUxtOE4anhLHaIm3EmbKt7nVhYm9gda1P5MiycPhpkvfJlGW/e3K9cy4eKNC3DUKgzaKP1NRYdx0qZAWbR2YiKkal80rpGWLsWyr7Ta309lSNO9c/R4fESut1RIQXsSczOxy3udWsp1/8qrNv9hCQSHJHIlBcX7a6aVYwO8GFxbtCqm7rdrra4XuR1HSoz1aXp56Mxq1q4KuyVhxMsr5Csl8ygHly1FtM2bX4iuNhbcnfECNzmBuGFgMthz05a6fGn+zNiRwXKXu3Mk3Nu1Xggve2prm4vDypQk5aWncq7+fBfyeTjbklG01Svo9ooorqHPCiiigCiiigCiiigCiiigCiiqW0NrxwtGr3vK2VbC+unPtzoC7RRRQGe/xL9191aGs9/iX7r7q0F6peJ/U/cy15P6P2oUY/b5WQxRRmVx71jYCusHt3ipJlQiVBrGed+lqSxYeQ4qdEm4TFr2t7w6W8r/bV1dny4bi4hnEj8O3LrpYnytVOHkZ5Sct9KbviklfHd/MtSw4UlHbVtXO9/wCKO/zjlTWbDsidWBvb4f70xx+2o4oxJfMG9wD9a/akX5AD4YztIxkKZ73072+6oNn6tggeV3tfwOnyqEfJ8iHuy/UlpbrtpdV63/sk8GCXvR6btb9Jvu/QZT7wTJE0jw5PaUKCTqDe/pYetTYLeFjIsc0RiL+6ehrnfL+7/XH31DvSfYgPXiD5VsyTzYpSetvSl6b22QhDHkjH3a1N+u1IsYrbjos5yr9GwC+1e9zbUDlUeD3kbMgmiMYf3X6G/KlWN5Y79tPmau7wD9Bi+p8q1PyM3vTUvyputt/ea+iNnscW0XH8zq/TZMYbQ2/kk4UcbSuBdgvQehqqm2WxEOIOTIqxsBrc3sb37VQxGOeLFzvHk6Bg5AvoNRqCde1XMDhMuExDllZpFdjlNwNDpcddftrdhz5cuer2TdqlVLZb8s1ZcOPHhut2lTv13exT3T27h48JGkkiKwvcHnqTTmTb8JilkhZJGiQtYeANr+lKd0dhQSYSN3iRmOa5I1NiaY7V2VFDhcQYo1S8LXsLXsDXXOaLcJvtIAjzwFIXOkqm417j+fKtPHjo2cxh1LgXKg6gHkbdtR61ksYP+ir+wv8AEK52LKIschfQTYZAhPIkKot53U/Z3FAOMdvC6Yl4AinLAZQSbXIGgJ5AeNEu9AiwqTSqM76LGhDXbsCLi3jSPHyiXF4uRNUjwrIWHK5Hfzv6GoNlC8uzQdRkdrePtH5gelAO/wA7HjjaTEQGK5AiS92cm9/K2nTrUDbyY1BxXwg4XMgE5gO5/wCPSut6HCYzByyf2QJBJ5BuhPxsfq1ppsQqoXYgIBck8redAIdqb3BcPHPCofiPls2hB10Nutxau9k70M8ogxERglIutzcN5Hv68qxyqf6sGAtG2Nug8La/cPq1qN7R+k4E9eNb7VoCuN85znlXDZoEYqxDai3M+mvL40R75z5RO2G/RyfeVrkC9r+unIedSbmf3XE//aT5CoN3/wDtEv7EnyNAONqb1JGsfDUzPMLxovUdz29O/ao9l70l5DDNE0EuUsqk3DAa6HTt9h7VjsLG+fClZeCXhKrIeQIZ7jw5gfEVpY915+NHNNiOLw7kArrYjUA0BBhd+ZivFfDEwg2LoeXwPn4VV3p2rJJNh2SPNGHV4Wv/AGhIU28NdKt7qrfZswP/ALP4RSwvlwez5W9xJiWPb2j+BrJg0OD21jGaz4XILc79dKK0UbggEEEHUEciPOisGRZtDdyOZ87Fr2A0Pb4VW/M2Hu/+YfhT6iqsvDwSblKCtliPk5oqlJ0Lcbu/FKqhgQVAUMDY2HfvXOz930iLHM7hlykMQRY00oqX4bDq16dyPt8mnTq2EB3SX3RLIIr34d9P5+FX22KmeJhdeECFUWtr360worEfFwx4j9rczLyMsuZfbKe1NmrOmRiQLg3FunnXO0NkLMEViwyG4tbp3vV6itksMJXqXPP8EI5ZxqnxwKpd3kYTe030xBblpbtp86mxmx1khWElgq21Fr+zpV+io/h8VNaeefr9SXt8mzvj/hlZ4IjjnE9guUFL6A8uZ9fSvdm4dGxE8UR+haOxsbgE6aH4mn+O2bHMAJFDW5HqPiK7weBSJcsahR4dfM9apx8OSy6tqtu+9+vkWZeTF49O91VdbdmbX+jyIaCaYfFfwqxhdyI0z/SynPG0ZuRyfQnlzrR0V0ygK5N3kbCjClmyAAZtM2hv2t9leY/duKaFIXvZAArfrCwtz5fCmtFALMLu7FHA0CAhXUhm/WNxYm/eoMNutGjQMGe8ClVvbXNf3tPHpTqigK20NnpOhjkXMp6ePcHoaQL/AEfw3AMszIDcRlhb7B8q1FFAK9o7vRyxxx6osbBlCWHLpqDpUm0tirM8TsWBhfOoFtTodbjlpTCigFuy9hpBG8aliHYsSbXBYWNrDwrjBbvJFhmwwZirBgSbX9rn0t9lNaKAUfmvCcOuHcF1S+Un3gSSbgjzqrgNy44pFkWWU5b2UsLagjlbxrQ0UAr2du+kMDQKzFWzXJtf2hY8hau8LsKNMOMMQXjAI9rmbknpbW56UxooChsfY6YZDHGWKli3tG9r20HhpXtXqKA//9k="/>
          <p:cNvSpPr>
            <a:spLocks noChangeAspect="1" noChangeArrowheads="1"/>
          </p:cNvSpPr>
          <p:nvPr/>
        </p:nvSpPr>
        <p:spPr bwMode="auto">
          <a:xfrm>
            <a:off x="155575" y="-274638"/>
            <a:ext cx="2190750" cy="5715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7" descr="data:image/jpeg;base64,/9j/4AAQSkZJRgABAQAAAQABAAD/2wCEAAkGBhQSERUSExQWFBQWFiAYGBYYGB0cHRoaGSUfIhwgGxcYJycgHB0kHxodHzAgIygrOCwtGiAxNTAtNSYrLCkBCQoKDQwOGg8OGDEkHSA0MTUpLjUxMjU0MjUtNTUqNS4vLSo1KjU1MjUuNS8pLCw1LC8vNCkvLCwuKTQqKTA0MP/AABEIADwA5gMBIgACEQEDEQH/xAAbAAACAwEBAQAAAAAAAAAAAAAABQMEBgIBB//EAEMQAAIBAgMGAwQFCAkFAAAAAAECAwARBBIhBQYTMUFRYXGRIjKBsSOCocHRFRYkQnKDsvAHFDM0RZLS4fElNWJjc//EABkBAQACAwAAAAAAAAAAAAAAAAACBAEDBf/EAC4RAAICAQQBAQYFBQAAAAAAAAABAhEDEiExQQRREyJhcbHwFDJCcoFDkaHB8f/aAAwDAQACEQMRAD8A+40VR2ttiPDKHkvZmyiwuST4DyqDZ+80Ez8NSyv0V1Kk+QagGtFFFAFFVcdjuHl+jd8zZfYF7X6t2HjVqgCiiqOP2zHCcrZibXsqk2Hc25cjUJzjBXJ0iUYSm6irL1FUU21GYuMCSuYLy1zEgAW73Iq9WYyUlcXszDTi6fIUUUVIwFRidSxUMMw5i4v6VJWRw27s6YjiDKQrZrlrZgencEiqvkZsmNx0Q1W9/gWMOKE1LVKq4+J1HvDOcXw7eznyZLchfnfne2tariC9ri/br6Vll3kX+tX4RuRw+YzXv6Wvpz/Cop9g4hsTxNBdg2YNfKO3fQaWtXOw+TOCehvJcvjsvv8Agu5cEZNaqht/c2FFFFds5QUUUUAUUUUAUUUUAUUUUAUUUUAUUUUBkt6cUhxmFjdgqITKxY2Gnu6/VPrUWOxIxWNieAcRcOpZnHInmEB6m4t8TT2doHxHCeJWky3zMinTzOtMooVUZVAUdgLD0FRjOMr0vglKLjz2fOIEOIhMjywCZmvxHlcSIb6BUGgHQAd6Y7cB4hkkeLEpGgV4mlKFXUe0QOpJ8Otq1/5KhzZ+FHnvfNkF79725+NeSbJhZs7RRlueYopN/O1SImQXFrxcNkDrFDA+IKsxJF7kAk+Qt4EVPsHZZGEGKLSPIA8qpmOUtY2ug5/zatY+BjJYlEJYZWJUXI7E9R4VLHGFAVQABoABYDyAoD5zhsMZokk40ImZgeK0z8XMToMg0HawrWbS26FPBjZeKdGdjZV7knqfAUyXZUIbOIow175sgvfve3OvW2ZETcxoSdScorRnjklGsbr76NuGUIu5qxGmHjQYWFXVlMhkZr6Hhj/UV9KtbcxJZoYkK2kZs13Kg5RcLmW5ub3t1CmmUmzImADRIwX3QUBtftcaUfkyLJw+EmQm+XILX72ta/jWzHBQgorojOTlJyfYjRTDnXLHaZliESSMFDWYsWJHsXW3Ia2HU1SkUxtOE4anhLHaIm3EmbKt7nVhYm9gda1P5MiycPhpkvfJlGW/e3K9cy4eKNC3DUKgzaKP1NRYdx0qZAWbR2YiKkal80rpGWLsWyr7Ta309lSNO9c/R4fESut1RIQXsSczOxy3udWsp1/8qrNv9hCQSHJHIlBcX7a6aVYwO8GFxbtCqm7rdrra4XuR1HSoz1aXp56Mxq1q4KuyVhxMsr5Csl8ygHly1FtM2bX4iuNhbcnfECNzmBuGFgMthz05a6fGn+zNiRwXKXu3Mk3Nu1Xggve2prm4vDypQk5aWncq7+fBfyeTjbklG01Svo9ooorqHPCiiigCiiigCiiigCiiigCiiqW0NrxwtGr3vK2VbC+unPtzoC7RRRQGe/xL9191aGs9/iX7r7q0F6peJ/U/cy15P6P2oUY/b5WQxRRmVx71jYCusHt3ipJlQiVBrGed+lqSxYeQ4qdEm4TFr2t7w6W8r/bV1dny4bi4hnEj8O3LrpYnytVOHkZ5Sct9KbviklfHd/MtSw4UlHbVtXO9/wCKO/zjlTWbDsidWBvb4f70xx+2o4oxJfMG9wD9a/akX5AD4YztIxkKZ73072+6oNn6tggeV3tfwOnyqEfJ8iHuy/UlpbrtpdV63/sk8GCXvR6btb9Jvu/QZT7wTJE0jw5PaUKCTqDe/pYetTYLeFjIsc0RiL+6ehrnfL+7/XH31DvSfYgPXiD5VsyTzYpSetvSl6b22QhDHkjH3a1N+u1IsYrbjos5yr9GwC+1e9zbUDlUeD3kbMgmiMYf3X6G/KlWN5Y79tPmau7wD9Bi+p8q1PyM3vTUvyputt/ea+iNnscW0XH8zq/TZMYbQ2/kk4UcbSuBdgvQehqqm2WxEOIOTIqxsBrc3sb37VQxGOeLFzvHk6Bg5AvoNRqCde1XMDhMuExDllZpFdjlNwNDpcddftrdhz5cuer2TdqlVLZb8s1ZcOPHhut2lTv13exT3T27h48JGkkiKwvcHnqTTmTb8JilkhZJGiQtYeANr+lKd0dhQSYSN3iRmOa5I1NiaY7V2VFDhcQYo1S8LXsLXsDXXOaLcJvtIAjzwFIXOkqm417j+fKtPHjo2cxh1LgXKg6gHkbdtR61ksYP+ir+wv8AEK52LKIschfQTYZAhPIkKot53U/Z3FAOMdvC6Yl4AinLAZQSbXIGgJ5AeNEu9AiwqTSqM76LGhDXbsCLi3jSPHyiXF4uRNUjwrIWHK5Hfzv6GoNlC8uzQdRkdrePtH5gelAO/wA7HjjaTEQGK5AiS92cm9/K2nTrUDbyY1BxXwg4XMgE5gO5/wCPSut6HCYzByyf2QJBJ5BuhPxsfq1ppsQqoXYgIBck8redAIdqb3BcPHPCofiPls2hB10Nutxau9k70M8ogxERglIutzcN5Hv68qxyqf6sGAtG2Nug8La/cPq1qN7R+k4E9eNb7VoCuN85znlXDZoEYqxDai3M+mvL40R75z5RO2G/RyfeVrkC9r+unIedSbmf3XE//aT5CoN3/wDtEv7EnyNAONqb1JGsfDUzPMLxovUdz29O/ao9l70l5DDNE0EuUsqk3DAa6HTt9h7VjsLG+fClZeCXhKrIeQIZ7jw5gfEVpY915+NHNNiOLw7kArrYjUA0BBhd+ZivFfDEwg2LoeXwPn4VV3p2rJJNh2SPNGHV4Wv/AGhIU28NdKt7qrfZswP/ALP4RSwvlwez5W9xJiWPb2j+BrJg0OD21jGaz4XILc79dKK0UbggEEEHUEciPOisGRZtDdyOZ87Fr2A0Pb4VW/M2Hu/+YfhT6iqsvDwSblKCtliPk5oqlJ0Lcbu/FKqhgQVAUMDY2HfvXOz930iLHM7hlykMQRY00oqX4bDq16dyPt8mnTq2EB3SX3RLIIr34d9P5+FX22KmeJhdeECFUWtr360worEfFwx4j9rczLyMsuZfbKe1NmrOmRiQLg3FunnXO0NkLMEViwyG4tbp3vV6itksMJXqXPP8EI5ZxqnxwKpd3kYTe030xBblpbtp86mxmx1khWElgq21Fr+zpV+io/h8VNaeefr9SXt8mzvj/hlZ4IjjnE9guUFL6A8uZ9fSvdm4dGxE8UR+haOxsbgE6aH4mn+O2bHMAJFDW5HqPiK7weBSJcsahR4dfM9apx8OSy6tqtu+9+vkWZeTF49O91VdbdmbX+jyIaCaYfFfwqxhdyI0z/SynPG0ZuRyfQnlzrR0V0ygK5N3kbCjClmyAAZtM2hv2t9leY/duKaFIXvZAArfrCwtz5fCmtFALMLu7FHA0CAhXUhm/WNxYm/eoMNutGjQMGe8ClVvbXNf3tPHpTqigK20NnpOhjkXMp6ePcHoaQL/AEfw3AMszIDcRlhb7B8q1FFAK9o7vRyxxx6osbBlCWHLpqDpUm0tirM8TsWBhfOoFtTodbjlpTCigFuy9hpBG8aliHYsSbXBYWNrDwrjBbvJFhmwwZirBgSbX9rn0t9lNaKAUfmvCcOuHcF1S+Un3gSSbgjzqrgNy44pFkWWU5b2UsLagjlbxrQ0UAr2du+kMDQKzFWzXJtf2hY8hau8LsKNMOMMQXjAI9rmbknpbW56UxooChsfY6YZDHGWKli3tG9r20HhpXtXqKA//9k="/>
          <p:cNvSpPr>
            <a:spLocks noChangeAspect="1" noChangeArrowheads="1"/>
          </p:cNvSpPr>
          <p:nvPr/>
        </p:nvSpPr>
        <p:spPr bwMode="auto">
          <a:xfrm>
            <a:off x="307975" y="-122238"/>
            <a:ext cx="2190750" cy="5715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2" name="Picture 2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594310" y="5250654"/>
            <a:ext cx="2692189" cy="702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54" name="Picture 30"/>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987904" y="3610766"/>
            <a:ext cx="1905000" cy="16970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6420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Design Variability</a:t>
            </a:r>
            <a:endParaRPr lang="en-US" dirty="0"/>
          </a:p>
        </p:txBody>
      </p:sp>
      <p:sp>
        <p:nvSpPr>
          <p:cNvPr id="4" name="AutoShape 15" descr="data:image/jpeg;base64,/9j/4AAQSkZJRgABAQAAAQABAAD/2wCEAAkGBhMSERQUExQVEhUWFxgVGBgVExobHBwbFxYYHBgZIRoXICYgHhwjGhcXHy8hJCcpMiwtGh8zQTAqNSYsLSkBCQoKDgwOFw8PGjUkHyIsNTAsNS4pNTUzLzU1LCw0KTUzKSwpNSw0LyosKSwpKSopKiwsNSksKiwpNTQqKSwtNf/AABEIAEMA2QMBIgACEQEDEQH/xAAbAAEAAgMBAQAAAAAAAAAAAAAABAUCAwYBB//EAD0QAAEEAAUBBQUEBwkBAAAAAAEAAgMRBAUSITEGE0FRcYEiYZGhsTJSweEUFiMzQmJyFySSk6KywtHxB//EABoBAQACAwEAAAAAAAAAAAAAAAACBQEDBAb/xAAqEQACAgEDAAgHAAAAAAAAAAAAAQIDEQQhMRITFGGRobHhBUFRcYHw8f/aAAwDAQACEQMRAD8A+4oiIAiIgCIiAIiIAiIgCIiAIiIAiIgCIiAIiIAiIgCIq3G9QQxO0ud7XeACa86ULLIVrM3hd5OEJTeIrJZItWGxLZGhzCHNPeFhjMa2MW6/TzA+pA9Vlzio9LOxjovPRxuSEWEUocARwVmpJ5I8BES0AReWvUAREQBEWMsoaC5xDQNySaA9SgMkWnDY2OS+zex9c6XB1fArcgCIiAIvCUa8Hg2gPUREAREQBERAFHxuYRxC5HBoPHifIKQuO61id2jHfw6aHhdm/wAFyay+VFTnFZZ06WlXWKEng6bA5pHMD2btVcjgj0K4HNMO5krw+71E799nn1W/IMX2UzXmwwWHEDgEd/rR9Fc9QZvA50VESaXhxoX7PeL+GypLro6zTqU2oyi/H8fvDLWqp6W5xgsprwJXR0DmwuLrAc6234UN/VTZcww8jtBkaXXtR+V8eig5zn8TsO4RvtzxQAuwL3vw2tcYFuu1sdLGFNeJLG5rq0r1EpWzzF52PqMcYaAAKA2CyUbLg7so9d6tDbvm6F+qkq+g8xTKeSw2gvnXXkhlxccQ3Ia1o/qkd+bV9FXzLC4tkmZmSRzWsEjnW4gCmAhu58gVMiS866JOGiM0UrjookVpNXyC09yt+lOp9WGkdiHfuiAXHkgj2fM3Y+CjdZdUxOhMMThI59BxbuALvnvJ42VBmeVyYfBRBwIMshe4eFMAY0++i4oYOlf1/YLmYaV8beX8D1oED1KtsD1TDJh3T2WNZs4HkHahtzdily+X5fM/DANxsTYiyi00KDh7TTfHJW3A5NA3CvjfiG1O+mPAIbcf9Vd9+5DJMPX5dZjw0r2D+L/wED4rZmHUsU2BdI+OQMc/stIcA41RJB8NvqqKYYzL2jTMx0ZOwDg4b2fsnfx3C86rzftoML7IYXh0rg3iydIPqdRQFtgc7gwWGjeyKSp3OcGlwLvZ2u/DYfFTsH11FLLHExjy59A8U08nzoXwuY6hw+qfDYUfwMjjr+Z5Gr/iu3x+XxxQSOijY17I3lhawWCGGqNXaAgZh1sxkhihjfiHjY6ONuQKBJr3BZZL1kyeXsnRuhk3oON7jkcAg0DsR3Lj+lMPI4v7LEMgdsKdy4e61dZRkf8AfRI/ExzPbb3BvP2S3cjYchAXeZ9OunlLnyaWUA1oF8Dc77De1zzIHQYsMjdZD2ixtd1YNedFXGcdVD93AQSdtd7Dyv68LLp3AwscHGVkkzrqnA1414nmyvPXV03XpU85y5Z8l7F1XO2qpu3jGEseb9zDO/2uYYSLkRgzH0+z82/NdMTS5jIz2uYYqXuZpib6c/7bU3rKdzMFMW8kBu3g5wB+Rr1XoClNZ6pc8n9Hw8mIY00XghrTXOnVu70U3Lc9ZNC6VrXezqDmV7QLRZbQ5KqcsyTECGPs8ZTNILQIG1RHjqUdzn4NjYoXtllxMzv2jgA0HYE0CQSD+OyyCbN1VKxut2DmbGNyS5tgeJbypOY9VRRRQyU5zZqruoVZJ8rVH1NgposO50mLkkc+mBgDWtdqIBFckVa3twYONwkHLcPBrcD41Q9b0lAW+B6j7V5AhmYzSXdo9mlpArx8bVfH1eJ2Hs8LLNubFDTQ433BJ8BurLqrGdlhJnd+nSPN3s/ivcsiGHwbL20Raj51qd87WMZA6fzKLEQ6o2aBZa5hA2PfxsdlxeaYJ0UrmkVuSPeCdiFc5BjRhcA2Qi3Svc4DzP0oX6rTl2fl2KD5QDY7MUPs2RRF+/6qi+J9TOUKm8PP04TLfQdbFSsSyvUl9IysjEgeQx5ojV7J01zZ7ldYXDYZz9cYic4b22jXv2VP1vH+6dX3hfwofX5qjyJ7hiI9PJdXoefSlrWo7NZHTOKkk+fnv/Sbo7RB3qWG1x9j6KiIvQlKeELnf1Bwn3X/AOY5dGiAqMv6Tw0Lg5kduHBcS6vK+FPx2XxzMLJGhzT3H6gjgqQiA5j+zzC3f7Ty1j/q/mp+M6Tw8kccZa4NjBDNLjY1VfPPHfauEQHNQf8Az/CtNkPf7nO2/wBICnYvpbDySNe5ptgaGgOIaA02BQ2pW6ICq/VqD9I/SKcZL1WXGrquOFaoiA53F9B4V7i6nMvchjqHwINeil5b0tBA14YHW9ulzi6zX0HoFbojWVhhbblH+p8H8/8Ai/JSMD07FE8PbqsXVuvlWiLmjpKItNQWV3G96m2Sw5M553Q2HJJuUFxJNSEbkqXgOmIYg8DU8SDS4SPLhXhurZF0mg54dEQDYPmDPuCY6fh+al43piCSJkRBa2P7BY6i31N/NWyIChb0Xh7aXdo9zSHanyFx24G/d7grKDKmNmkmF65AAbO1NAqh3cBTEQEPNMqZiGBkl6Q4O2NWRxfu3W3G4Jssbo3WGuGk0aNLeiAps1yAPgZHHt2YAZfgBVE+XeqbLek5e0aZKa1pBO9k13bLskXDdoKbrFZLn1OurWWVwcI8GvEYdr2lrwHA9xWjB5TFEbYwNPj3/NS0XW64uSk1ucynJLop7BERTIhERAEREAREQBERAEREAREQBERAEREAREQBERAEREAREQBERAEREB//2Q=="/>
          <p:cNvSpPr>
            <a:spLocks noChangeAspect="1" noChangeArrowheads="1"/>
          </p:cNvSpPr>
          <p:nvPr/>
        </p:nvSpPr>
        <p:spPr bwMode="auto">
          <a:xfrm>
            <a:off x="155575" y="-304800"/>
            <a:ext cx="2066925" cy="6381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7" descr="data:image/jpeg;base64,/9j/4AAQSkZJRgABAQAAAQABAAD/2wCEAAkGBhMSERQUExQVEhUWFxgVGBgVExobHBwbFxYYHBgZIRoXICYgHhwjGhcXHy8hJCcpMiwtGh8zQTAqNSYsLSkBCQoKDgwOFw8PGjUkHyIsNTAsNS4pNTUzLzU1LCw0KTUzKSwpNSw0LyosKSwpKSopKiwsNSksKiwpNTQqKSwtNf/AABEIAEMA2QMBIgACEQEDEQH/xAAbAAEAAgMBAQAAAAAAAAAAAAAABAUCAwYBB//EAD0QAAEEAAUBBQUEBwkBAAAAAAEAAgMRBAUSITEGE0FRcYEiYZGhsTJSweEUFiMzQmJyFySSk6KywtHxB//EABoBAQACAwEAAAAAAAAAAAAAAAACBQEDBAb/xAAqEQACAgEDAAgHAAAAAAAAAAAAAQIDEQQhMRITFGGRobHhBUFRcYHw8f/aAAwDAQACEQMRAD8A+4oiIAiIgCIiAIiIAiIgCIiAIiIAiIgCIiAIiIAiIgCIq3G9QQxO0ud7XeACa86ULLIVrM3hd5OEJTeIrJZItWGxLZGhzCHNPeFhjMa2MW6/TzA+pA9Vlzio9LOxjovPRxuSEWEUocARwVmpJ5I8BES0AReWvUAREQBEWMsoaC5xDQNySaA9SgMkWnDY2OS+zex9c6XB1fArcgCIiAIvCUa8Hg2gPUREAREQBERAFHxuYRxC5HBoPHifIKQuO61id2jHfw6aHhdm/wAFyay+VFTnFZZ06WlXWKEng6bA5pHMD2btVcjgj0K4HNMO5krw+71E799nn1W/IMX2UzXmwwWHEDgEd/rR9Fc9QZvA50VESaXhxoX7PeL+GypLro6zTqU2oyi/H8fvDLWqp6W5xgsprwJXR0DmwuLrAc6234UN/VTZcww8jtBkaXXtR+V8eig5zn8TsO4RvtzxQAuwL3vw2tcYFuu1sdLGFNeJLG5rq0r1EpWzzF52PqMcYaAAKA2CyUbLg7so9d6tDbvm6F+qkq+g8xTKeSw2gvnXXkhlxccQ3Ia1o/qkd+bV9FXzLC4tkmZmSRzWsEjnW4gCmAhu58gVMiS866JOGiM0UrjookVpNXyC09yt+lOp9WGkdiHfuiAXHkgj2fM3Y+CjdZdUxOhMMThI59BxbuALvnvJ42VBmeVyYfBRBwIMshe4eFMAY0++i4oYOlf1/YLmYaV8beX8D1oED1KtsD1TDJh3T2WNZs4HkHahtzdily+X5fM/DANxsTYiyi00KDh7TTfHJW3A5NA3CvjfiG1O+mPAIbcf9Vd9+5DJMPX5dZjw0r2D+L/wED4rZmHUsU2BdI+OQMc/stIcA41RJB8NvqqKYYzL2jTMx0ZOwDg4b2fsnfx3C86rzftoML7IYXh0rg3iydIPqdRQFtgc7gwWGjeyKSp3OcGlwLvZ2u/DYfFTsH11FLLHExjy59A8U08nzoXwuY6hw+qfDYUfwMjjr+Z5Gr/iu3x+XxxQSOijY17I3lhawWCGGqNXaAgZh1sxkhihjfiHjY6ONuQKBJr3BZZL1kyeXsnRuhk3oON7jkcAg0DsR3Lj+lMPI4v7LEMgdsKdy4e61dZRkf8AfRI/ExzPbb3BvP2S3cjYchAXeZ9OunlLnyaWUA1oF8Dc77De1zzIHQYsMjdZD2ixtd1YNedFXGcdVD93AQSdtd7Dyv68LLp3AwscHGVkkzrqnA1414nmyvPXV03XpU85y5Z8l7F1XO2qpu3jGEseb9zDO/2uYYSLkRgzH0+z82/NdMTS5jIz2uYYqXuZpib6c/7bU3rKdzMFMW8kBu3g5wB+Rr1XoClNZ6pc8n9Hw8mIY00XghrTXOnVu70U3Lc9ZNC6VrXezqDmV7QLRZbQ5KqcsyTECGPs8ZTNILQIG1RHjqUdzn4NjYoXtllxMzv2jgA0HYE0CQSD+OyyCbN1VKxut2DmbGNyS5tgeJbypOY9VRRRQyU5zZqruoVZJ8rVH1NgposO50mLkkc+mBgDWtdqIBFckVa3twYONwkHLcPBrcD41Q9b0lAW+B6j7V5AhmYzSXdo9mlpArx8bVfH1eJ2Hs8LLNubFDTQ433BJ8BurLqrGdlhJnd+nSPN3s/ivcsiGHwbL20Raj51qd87WMZA6fzKLEQ6o2aBZa5hA2PfxsdlxeaYJ0UrmkVuSPeCdiFc5BjRhcA2Qi3Svc4DzP0oX6rTl2fl2KD5QDY7MUPs2RRF+/6qi+J9TOUKm8PP04TLfQdbFSsSyvUl9IysjEgeQx5ojV7J01zZ7ldYXDYZz9cYic4b22jXv2VP1vH+6dX3hfwofX5qjyJ7hiI9PJdXoefSlrWo7NZHTOKkk+fnv/Sbo7RB3qWG1x9j6KiIvQlKeELnf1Bwn3X/AOY5dGiAqMv6Tw0Lg5kduHBcS6vK+FPx2XxzMLJGhzT3H6gjgqQiA5j+zzC3f7Ty1j/q/mp+M6Tw8kccZa4NjBDNLjY1VfPPHfauEQHNQf8Az/CtNkPf7nO2/wBICnYvpbDySNe5ptgaGgOIaA02BQ2pW6ICq/VqD9I/SKcZL1WXGrquOFaoiA53F9B4V7i6nMvchjqHwINeil5b0tBA14YHW9ulzi6zX0HoFbojWVhhbblH+p8H8/8Ai/JSMD07FE8PbqsXVuvlWiLmjpKItNQWV3G96m2Sw5M553Q2HJJuUFxJNSEbkqXgOmIYg8DU8SDS4SPLhXhurZF0mg54dEQDYPmDPuCY6fh+al43piCSJkRBa2P7BY6i31N/NWyIChb0Xh7aXdo9zSHanyFx24G/d7grKDKmNmkmF65AAbO1NAqh3cBTEQEPNMqZiGBkl6Q4O2NWRxfu3W3G4Jssbo3WGuGk0aNLeiAps1yAPgZHHt2YAZfgBVE+XeqbLek5e0aZKa1pBO9k13bLskXDdoKbrFZLn1OurWWVwcI8GvEYdr2lrwHA9xWjB5TFEbYwNPj3/NS0XW64uSk1ucynJLop7BERTIhERAEREAREQBERAEREAREQBERAEREAREQBERAEREAREQBERAEREB//2Q=="/>
          <p:cNvSpPr>
            <a:spLocks noChangeAspect="1" noChangeArrowheads="1"/>
          </p:cNvSpPr>
          <p:nvPr/>
        </p:nvSpPr>
        <p:spPr bwMode="auto">
          <a:xfrm>
            <a:off x="307975" y="-152400"/>
            <a:ext cx="2066925" cy="63817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9" descr="data:image/jpeg;base64,/9j/4AAQSkZJRgABAQAAAQABAAD/2wCEAAkGBhIPERQUEBQUExIWGRYVFRcTGBcWHBkWHCAdHR8ZGRUcHyYhHxwkJB4eJjYkJSwrLCw4Gx4yODAqNTIrLSoBCQoKDgsNGg8PGTUkHiQ1LTAyMSoxMDI1LTU1MzUpMzUsNSs1NDAtNTQ1NSs1NTU1NjU1LzUpNTE1KTE0KTU0Kf/AABEIAD4AeAMBIgACEQEDEQH/xAAbAAEAAgMBAQAAAAAAAAAAAAAABAUBAgMGB//EADIQAAIBAwMBBgQEBwAAAAAAAAECEQADIQUSMQQGEyJBUWEyUnGhFSNykRQkgZKx4fH/xAAYAQEBAQEBAAAAAAAAAAAAAAAAAwUEAf/EACARAAIDAAIBBQAAAAAAAAAAAAABAgMRITFhBBIigfD/2gAMAwEAAhEDEQA/APuNKUoBSlKAUpSgFKUoBSlKAUpSgFKVqHB4oDalKUApVP2i1F7QtLaO17jhQYBx9D9RUVdVu9P1K2r7q6OrMGA2lYkmR6YoD0VKpbfadCU8Di3cbajmIJ/TMxW47Qhi3d2rlxUO1mWOR6CZNAW9K85e7RJauXnZrjKjLa2Qu3cfl8ycHmpZ7SptB2XAzNsRCNrOYBkA8DPJoC4pVT0etfxHeoim3etwCrwQJ4MjBFRrOo3k6oWndbi7SzELG361Gy5VtJp88FYVOabT6L+lV2m9cWsd7dMA7nmIhJMfas2NV3OqsjJvBKE7cxnIBkGPWrEiwrS5cCgk4ABJ+gqB+MgOFdGSQxBJU/CJMgGRiuTa4rWS7WrotlVjcAN24gbQszOa8e5wF5NOk7QJ1Re3b3K5U7SR96q+zen3bV52fwqu4PJmTz/ua6dBpaLcuC2t61eVd6bmU4MgcSOREGoOlXbpdhfd1tOSLhOBu4jdGPTyrCsdkbK3evkm8zr7/dGxBQlCxUv48d9/X7s9Hp3aK1fcokzkiREgelKj6Lo1hHNy0/ecgZB2z9POlanppWyr23N8Gfeq4zyvc8nLX9J6i5ftXbJtRaBIF0tG71IFcLXZi5f7271N5Xu3LZtobY8CKfl9f+16XqULIwUgEggE+9QV0jjxYwCM/CNsLzxC/euo5yi0jszftsguWukhM94N5diODBwDMZrQdmupe6lxxYssrBnuWWcF45Gw4E1fDSX+fMDac845z8Mjj3rF3R2YmWBXAAaciVJ3ZycHPvQFD0vZK+e73vbP8w1+9BJn5VGPrz61Ydp9BfqHtXLfdsUkG3ena4PuPOrFtKfP5hyMRI8UmT+xiuh6JgLYUjwMWO6TzPB9poCo6PR+otW37tOmtXXInug0BQPU8tP7VnotI6lEurFkF0YbwXLFzgFifKp34Rcx+ZOQWJnMcH2PPHr7Vv8AhB8n8XrnnxSefOR/bUHRGVisbeoqrWoezOCL/A37lg2StpU2BVZXZsiIkbRgxmo9/T2CP4Om6ZyhVGVjJbEw0CBGPM5qff0x1EodzHBBJAOZk54GOPSpZ6GVtqT8EciZIEf5zVyRQ3Oz11wSqWLP5T21CEsdzkAln2ifCDH1q463oDcFlUI7tHV291UGAP6x+1aW9KcR4wTB+LcfFAhvrisro0CFYgCNsT4ePf0UfegK7W7F9DduWz4n7tVC5YW1BnH6j5VjS+hu3uje3clZJ2FgZjnI5iasBpLiDuBI8juicA5mcxXIabdkwYiArTnlZJHoAuB7muSfpVO1zcnmZh0x9Q4V+xLnd017O6G/Tby7AloELxApVzat7QAOBjNKtTTGiChDpErbJWzc5dm9KUqpMUpSgFKUoBSlKAUpSgFKUoBSlKAUpSgP/9k="/>
          <p:cNvSpPr>
            <a:spLocks noChangeAspect="1" noChangeArrowheads="1"/>
          </p:cNvSpPr>
          <p:nvPr/>
        </p:nvSpPr>
        <p:spPr bwMode="auto">
          <a:xfrm>
            <a:off x="155575" y="-280988"/>
            <a:ext cx="1143000" cy="5905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1" descr="data:image/jpeg;base64,/9j/4AAQSkZJRgABAQAAAQABAAD/2wCEAAkGBhIPERQUEBQUExIWGRYVFRcTGBcWHBkWHCAdHR8ZGRUcHyYhHxwkJB4eJjYkJSwrLCw4Gx4yODAqNTIrLSoBCQoKDgsNGg8PGTUkHiQ1LTAyMSoxMDI1LTU1MzUpMzUsNSs1NDAtNTQ1NSs1NTU1NjU1LzUpNTE1KTE0KTU0Kf/AABEIAD4AeAMBIgACEQEDEQH/xAAbAAEAAgMBAQAAAAAAAAAAAAAABAUBAgMGB//EADIQAAIBAwMBBgQEBwAAAAAAAAECEQADIQUSMQQGEyJBUWEyUnGhFSNykRQkgZKx4fH/xAAYAQEBAQEBAAAAAAAAAAAAAAAAAwUEAf/EACARAAIDAAIBBQAAAAAAAAAAAAABAgMRITFhBBIigfD/2gAMAwEAAhEDEQA/APuNKUoBSlKAUpSgFKUoBSlKAUpSgFKVqHB4oDalKUApVP2i1F7QtLaO17jhQYBx9D9RUVdVu9P1K2r7q6OrMGA2lYkmR6YoD0VKpbfadCU8Di3cbajmIJ/TMxW47Qhi3d2rlxUO1mWOR6CZNAW9K85e7RJauXnZrjKjLa2Qu3cfl8ycHmpZ7SptB2XAzNsRCNrOYBkA8DPJoC4pVT0etfxHeoim3etwCrwQJ4MjBFRrOo3k6oWndbi7SzELG361Gy5VtJp88FYVOabT6L+lV2m9cWsd7dMA7nmIhJMfas2NV3OqsjJvBKE7cxnIBkGPWrEiwrS5cCgk4ABJ+gqB+MgOFdGSQxBJU/CJMgGRiuTa4rWS7WrotlVjcAN24gbQszOa8e5wF5NOk7QJ1Re3b3K5U7SR96q+zen3bV52fwqu4PJmTz/ua6dBpaLcuC2t61eVd6bmU4MgcSOREGoOlXbpdhfd1tOSLhOBu4jdGPTyrCsdkbK3evkm8zr7/dGxBQlCxUv48d9/X7s9Hp3aK1fcokzkiREgelKj6Lo1hHNy0/ecgZB2z9POlanppWyr23N8Gfeq4zyvc8nLX9J6i5ftXbJtRaBIF0tG71IFcLXZi5f7271N5Xu3LZtobY8CKfl9f+16XqULIwUgEggE+9QV0jjxYwCM/CNsLzxC/euo5yi0jszftsguWukhM94N5diODBwDMZrQdmupe6lxxYssrBnuWWcF45Gw4E1fDSX+fMDac845z8Mjj3rF3R2YmWBXAAaciVJ3ZycHPvQFD0vZK+e73vbP8w1+9BJn5VGPrz61Ydp9BfqHtXLfdsUkG3ena4PuPOrFtKfP5hyMRI8UmT+xiuh6JgLYUjwMWO6TzPB9poCo6PR+otW37tOmtXXInug0BQPU8tP7VnotI6lEurFkF0YbwXLFzgFifKp34Rcx+ZOQWJnMcH2PPHr7Vv8AhB8n8XrnnxSefOR/bUHRGVisbeoqrWoezOCL/A37lg2StpU2BVZXZsiIkbRgxmo9/T2CP4Om6ZyhVGVjJbEw0CBGPM5qff0x1EodzHBBJAOZk54GOPSpZ6GVtqT8EciZIEf5zVyRQ3Oz11wSqWLP5T21CEsdzkAln2ifCDH1q463oDcFlUI7tHV291UGAP6x+1aW9KcR4wTB+LcfFAhvrisro0CFYgCNsT4ePf0UfegK7W7F9DduWz4n7tVC5YW1BnH6j5VjS+hu3uje3clZJ2FgZjnI5iasBpLiDuBI8juicA5mcxXIabdkwYiArTnlZJHoAuB7muSfpVO1zcnmZh0x9Q4V+xLnd017O6G/Tby7AloELxApVzat7QAOBjNKtTTGiChDpErbJWzc5dm9KUqpMUpSgFKUoBSlKAUpSgFKUoBSlKAUpSgP/9k="/>
          <p:cNvSpPr>
            <a:spLocks noChangeAspect="1" noChangeArrowheads="1"/>
          </p:cNvSpPr>
          <p:nvPr/>
        </p:nvSpPr>
        <p:spPr bwMode="auto">
          <a:xfrm>
            <a:off x="307975" y="-128588"/>
            <a:ext cx="1143000" cy="5905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3" descr="data:image/jpeg;base64,/9j/4AAQSkZJRgABAQAAAQABAAD/2wCEAAkGBhIPERQUEBQUExIWGRYVFRcTGBcWHBkWHCAdHR8ZGRUcHyYhHxwkJB4eJjYkJSwrLCw4Gx4yODAqNTIrLSoBCQoKDgsNGg8PGTUkHiQ1LTAyMSoxMDI1LTU1MzUpMzUsNSs1NDAtNTQ1NSs1NTU1NjU1LzUpNTE1KTE0KTU0Kf/AABEIAD4AeAMBIgACEQEDEQH/xAAbAAEAAgMBAQAAAAAAAAAAAAAABAUBAgMGB//EADIQAAIBAwMBBgQEBwAAAAAAAAECEQADIQUSMQQGEyJBUWEyUnGhFSNykRQkgZKx4fH/xAAYAQEBAQEBAAAAAAAAAAAAAAAAAwUEAf/EACARAAIDAAIBBQAAAAAAAAAAAAABAgMRITFhBBIigfD/2gAMAwEAAhEDEQA/APuNKUoBSlKAUpSgFKUoBSlKAUpSgFKVqHB4oDalKUApVP2i1F7QtLaO17jhQYBx9D9RUVdVu9P1K2r7q6OrMGA2lYkmR6YoD0VKpbfadCU8Di3cbajmIJ/TMxW47Qhi3d2rlxUO1mWOR6CZNAW9K85e7RJauXnZrjKjLa2Qu3cfl8ycHmpZ7SptB2XAzNsRCNrOYBkA8DPJoC4pVT0etfxHeoim3etwCrwQJ4MjBFRrOo3k6oWndbi7SzELG361Gy5VtJp88FYVOabT6L+lV2m9cWsd7dMA7nmIhJMfas2NV3OqsjJvBKE7cxnIBkGPWrEiwrS5cCgk4ABJ+gqB+MgOFdGSQxBJU/CJMgGRiuTa4rWS7WrotlVjcAN24gbQszOa8e5wF5NOk7QJ1Re3b3K5U7SR96q+zen3bV52fwqu4PJmTz/ua6dBpaLcuC2t61eVd6bmU4MgcSOREGoOlXbpdhfd1tOSLhOBu4jdGPTyrCsdkbK3evkm8zr7/dGxBQlCxUv48d9/X7s9Hp3aK1fcokzkiREgelKj6Lo1hHNy0/ecgZB2z9POlanppWyr23N8Gfeq4zyvc8nLX9J6i5ftXbJtRaBIF0tG71IFcLXZi5f7271N5Xu3LZtobY8CKfl9f+16XqULIwUgEggE+9QV0jjxYwCM/CNsLzxC/euo5yi0jszftsguWukhM94N5diODBwDMZrQdmupe6lxxYssrBnuWWcF45Gw4E1fDSX+fMDac845z8Mjj3rF3R2YmWBXAAaciVJ3ZycHPvQFD0vZK+e73vbP8w1+9BJn5VGPrz61Ydp9BfqHtXLfdsUkG3ena4PuPOrFtKfP5hyMRI8UmT+xiuh6JgLYUjwMWO6TzPB9poCo6PR+otW37tOmtXXInug0BQPU8tP7VnotI6lEurFkF0YbwXLFzgFifKp34Rcx+ZOQWJnMcH2PPHr7Vv8AhB8n8XrnnxSefOR/bUHRGVisbeoqrWoezOCL/A37lg2StpU2BVZXZsiIkbRgxmo9/T2CP4Om6ZyhVGVjJbEw0CBGPM5qff0x1EodzHBBJAOZk54GOPSpZ6GVtqT8EciZIEf5zVyRQ3Oz11wSqWLP5T21CEsdzkAln2ifCDH1q463oDcFlUI7tHV291UGAP6x+1aW9KcR4wTB+LcfFAhvrisro0CFYgCNsT4ePf0UfegK7W7F9DduWz4n7tVC5YW1BnH6j5VjS+hu3uje3clZJ2FgZjnI5iasBpLiDuBI8juicA5mcxXIabdkwYiArTnlZJHoAuB7muSfpVO1zcnmZh0x9Q4V+xLnd017O6G/Tby7AloELxApVzat7QAOBjNKtTTGiChDpErbJWzc5dm9KUqpMUpSgFKUoBSlKAUpSgFKUoBSlKAUpSgP/9k="/>
          <p:cNvSpPr>
            <a:spLocks noChangeAspect="1" noChangeArrowheads="1"/>
          </p:cNvSpPr>
          <p:nvPr/>
        </p:nvSpPr>
        <p:spPr bwMode="auto">
          <a:xfrm>
            <a:off x="460375" y="23812"/>
            <a:ext cx="1143000" cy="5905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25" descr="data:image/jpeg;base64,/9j/4AAQSkZJRgABAQAAAQABAAD/2wCEAAkGBhQSERUSExQWFBQWFiAYGBYYGB0cHRoaGSUfIhwgGxcYJycgHB0kHxodHzAgIygrOCwtGiAxNTAtNSYrLCkBCQoKDQwOGg8OGDEkHSA0MTUpLjUxMjU0MjUtNTUqNS4vLSo1KjU1MjUuNS8pLCw1LC8vNCkvLCwuKTQqKTA0MP/AABEIADwA5gMBIgACEQEDEQH/xAAbAAACAwEBAQAAAAAAAAAAAAAABQMEBgIBB//EAEMQAAIBAgMGAwQFCAkFAAAAAAECAwARBBIhBQYTMUFRYXGRIjKBsSOCocHRFRYkQnKDsvAHFDM0RZLS4fElNWJjc//EABkBAQACAwAAAAAAAAAAAAAAAAACBAEDBf/EAC4RAAICAQQBAQYFBQAAAAAAAAABAhEDEiExQQRREyJhcbHwFDJCcoFDkaHB8f/aAAwDAQACEQMRAD8A+40VR2ttiPDKHkvZmyiwuST4DyqDZ+80Ez8NSyv0V1Kk+QagGtFFFAFFVcdjuHl+jd8zZfYF7X6t2HjVqgCiiqOP2zHCcrZibXsqk2Hc25cjUJzjBXJ0iUYSm6irL1FUU21GYuMCSuYLy1zEgAW73Iq9WYyUlcXszDTi6fIUUUVIwFRidSxUMMw5i4v6VJWRw27s6YjiDKQrZrlrZgencEiqvkZsmNx0Q1W9/gWMOKE1LVKq4+J1HvDOcXw7eznyZLchfnfne2tariC9ri/br6Vll3kX+tX4RuRw+YzXv6Wvpz/Cop9g4hsTxNBdg2YNfKO3fQaWtXOw+TOCehvJcvjsvv8Agu5cEZNaqht/c2FFFFds5QUUUUAUUUUAUUUUAUUUUAUUUUAUUUUBkt6cUhxmFjdgqITKxY2Gnu6/VPrUWOxIxWNieAcRcOpZnHInmEB6m4t8TT2doHxHCeJWky3zMinTzOtMooVUZVAUdgLD0FRjOMr0vglKLjz2fOIEOIhMjywCZmvxHlcSIb6BUGgHQAd6Y7cB4hkkeLEpGgV4mlKFXUe0QOpJ8Otq1/5KhzZ+FHnvfNkF79725+NeSbJhZs7RRlueYopN/O1SImQXFrxcNkDrFDA+IKsxJF7kAk+Qt4EVPsHZZGEGKLSPIA8qpmOUtY2ug5/zatY+BjJYlEJYZWJUXI7E9R4VLHGFAVQABoABYDyAoD5zhsMZokk40ImZgeK0z8XMToMg0HawrWbS26FPBjZeKdGdjZV7knqfAUyXZUIbOIow175sgvfve3OvW2ZETcxoSdScorRnjklGsbr76NuGUIu5qxGmHjQYWFXVlMhkZr6Hhj/UV9KtbcxJZoYkK2kZs13Kg5RcLmW5ub3t1CmmUmzImADRIwX3QUBtftcaUfkyLJw+EmQm+XILX72ta/jWzHBQgorojOTlJyfYjRTDnXLHaZliESSMFDWYsWJHsXW3Ia2HU1SkUxtOE4anhLHaIm3EmbKt7nVhYm9gda1P5MiycPhpkvfJlGW/e3K9cy4eKNC3DUKgzaKP1NRYdx0qZAWbR2YiKkal80rpGWLsWyr7Ta309lSNO9c/R4fESut1RIQXsSczOxy3udWsp1/8qrNv9hCQSHJHIlBcX7a6aVYwO8GFxbtCqm7rdrra4XuR1HSoz1aXp56Mxq1q4KuyVhxMsr5Csl8ygHly1FtM2bX4iuNhbcnfECNzmBuGFgMthz05a6fGn+zNiRwXKXu3Mk3Nu1Xggve2prm4vDypQk5aWncq7+fBfyeTjbklG01Svo9ooorqHPCiiigCiiigCiiigCiiigCiiqW0NrxwtGr3vK2VbC+unPtzoC7RRRQGe/xL9191aGs9/iX7r7q0F6peJ/U/cy15P6P2oUY/b5WQxRRmVx71jYCusHt3ipJlQiVBrGed+lqSxYeQ4qdEm4TFr2t7w6W8r/bV1dny4bi4hnEj8O3LrpYnytVOHkZ5Sct9KbviklfHd/MtSw4UlHbVtXO9/wCKO/zjlTWbDsidWBvb4f70xx+2o4oxJfMG9wD9a/akX5AD4YztIxkKZ73072+6oNn6tggeV3tfwOnyqEfJ8iHuy/UlpbrtpdV63/sk8GCXvR6btb9Jvu/QZT7wTJE0jw5PaUKCTqDe/pYetTYLeFjIsc0RiL+6ehrnfL+7/XH31DvSfYgPXiD5VsyTzYpSetvSl6b22QhDHkjH3a1N+u1IsYrbjos5yr9GwC+1e9zbUDlUeD3kbMgmiMYf3X6G/KlWN5Y79tPmau7wD9Bi+p8q1PyM3vTUvyputt/ea+iNnscW0XH8zq/TZMYbQ2/kk4UcbSuBdgvQehqqm2WxEOIOTIqxsBrc3sb37VQxGOeLFzvHk6Bg5AvoNRqCde1XMDhMuExDllZpFdjlNwNDpcddftrdhz5cuer2TdqlVLZb8s1ZcOPHhut2lTv13exT3T27h48JGkkiKwvcHnqTTmTb8JilkhZJGiQtYeANr+lKd0dhQSYSN3iRmOa5I1NiaY7V2VFDhcQYo1S8LXsLXsDXXOaLcJvtIAjzwFIXOkqm417j+fKtPHjo2cxh1LgXKg6gHkbdtR61ksYP+ir+wv8AEK52LKIschfQTYZAhPIkKot53U/Z3FAOMdvC6Yl4AinLAZQSbXIGgJ5AeNEu9AiwqTSqM76LGhDXbsCLi3jSPHyiXF4uRNUjwrIWHK5Hfzv6GoNlC8uzQdRkdrePtH5gelAO/wA7HjjaTEQGK5AiS92cm9/K2nTrUDbyY1BxXwg4XMgE5gO5/wCPSut6HCYzByyf2QJBJ5BuhPxsfq1ppsQqoXYgIBck8redAIdqb3BcPHPCofiPls2hB10Nutxau9k70M8ogxERglIutzcN5Hv68qxyqf6sGAtG2Nug8La/cPq1qN7R+k4E9eNb7VoCuN85znlXDZoEYqxDai3M+mvL40R75z5RO2G/RyfeVrkC9r+unIedSbmf3XE//aT5CoN3/wDtEv7EnyNAONqb1JGsfDUzPMLxovUdz29O/ao9l70l5DDNE0EuUsqk3DAa6HTt9h7VjsLG+fClZeCXhKrIeQIZ7jw5gfEVpY915+NHNNiOLw7kArrYjUA0BBhd+ZivFfDEwg2LoeXwPn4VV3p2rJJNh2SPNGHV4Wv/AGhIU28NdKt7qrfZswP/ALP4RSwvlwez5W9xJiWPb2j+BrJg0OD21jGaz4XILc79dKK0UbggEEEHUEciPOisGRZtDdyOZ87Fr2A0Pb4VW/M2Hu/+YfhT6iqsvDwSblKCtliPk5oqlJ0Lcbu/FKqhgQVAUMDY2HfvXOz930iLHM7hlykMQRY00oqX4bDq16dyPt8mnTq2EB3SX3RLIIr34d9P5+FX22KmeJhdeECFUWtr360worEfFwx4j9rczLyMsuZfbKe1NmrOmRiQLg3FunnXO0NkLMEViwyG4tbp3vV6itksMJXqXPP8EI5ZxqnxwKpd3kYTe030xBblpbtp86mxmx1khWElgq21Fr+zpV+io/h8VNaeefr9SXt8mzvj/hlZ4IjjnE9guUFL6A8uZ9fSvdm4dGxE8UR+haOxsbgE6aH4mn+O2bHMAJFDW5HqPiK7weBSJcsahR4dfM9apx8OSy6tqtu+9+vkWZeTF49O91VdbdmbX+jyIaCaYfFfwqxhdyI0z/SynPG0ZuRyfQnlzrR0V0ygK5N3kbCjClmyAAZtM2hv2t9leY/duKaFIXvZAArfrCwtz5fCmtFALMLu7FHA0CAhXUhm/WNxYm/eoMNutGjQMGe8ClVvbXNf3tPHpTqigK20NnpOhjkXMp6ePcHoaQL/AEfw3AMszIDcRlhb7B8q1FFAK9o7vRyxxx6osbBlCWHLpqDpUm0tirM8TsWBhfOoFtTodbjlpTCigFuy9hpBG8aliHYsSbXBYWNrDwrjBbvJFhmwwZirBgSbX9rn0t9lNaKAUfmvCcOuHcF1S+Un3gSSbgjzqrgNy44pFkWWU5b2UsLagjlbxrQ0UAr2du+kMDQKzFWzXJtf2hY8hau8LsKNMOMMQXjAI9rmbknpbW56UxooChsfY6YZDHGWKli3tG9r20HhpXtXqKA//9k="/>
          <p:cNvSpPr>
            <a:spLocks noChangeAspect="1" noChangeArrowheads="1"/>
          </p:cNvSpPr>
          <p:nvPr/>
        </p:nvSpPr>
        <p:spPr bwMode="auto">
          <a:xfrm>
            <a:off x="155575" y="-274638"/>
            <a:ext cx="2190750" cy="5715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7" descr="data:image/jpeg;base64,/9j/4AAQSkZJRgABAQAAAQABAAD/2wCEAAkGBhQSERUSExQWFBQWFiAYGBYYGB0cHRoaGSUfIhwgGxcYJycgHB0kHxodHzAgIygrOCwtGiAxNTAtNSYrLCkBCQoKDQwOGg8OGDEkHSA0MTUpLjUxMjU0MjUtNTUqNS4vLSo1KjU1MjUuNS8pLCw1LC8vNCkvLCwuKTQqKTA0MP/AABEIADwA5gMBIgACEQEDEQH/xAAbAAACAwEBAQAAAAAAAAAAAAAABQMEBgIBB//EAEMQAAIBAgMGAwQFCAkFAAAAAAECAwARBBIhBQYTMUFRYXGRIjKBsSOCocHRFRYkQnKDsvAHFDM0RZLS4fElNWJjc//EABkBAQACAwAAAAAAAAAAAAAAAAACBAEDBf/EAC4RAAICAQQBAQYFBQAAAAAAAAABAhEDEiExQQRREyJhcbHwFDJCcoFDkaHB8f/aAAwDAQACEQMRAD8A+40VR2ttiPDKHkvZmyiwuST4DyqDZ+80Ez8NSyv0V1Kk+QagGtFFFAFFVcdjuHl+jd8zZfYF7X6t2HjVqgCiiqOP2zHCcrZibXsqk2Hc25cjUJzjBXJ0iUYSm6irL1FUU21GYuMCSuYLy1zEgAW73Iq9WYyUlcXszDTi6fIUUUVIwFRidSxUMMw5i4v6VJWRw27s6YjiDKQrZrlrZgencEiqvkZsmNx0Q1W9/gWMOKE1LVKq4+J1HvDOcXw7eznyZLchfnfne2tariC9ri/br6Vll3kX+tX4RuRw+YzXv6Wvpz/Cop9g4hsTxNBdg2YNfKO3fQaWtXOw+TOCehvJcvjsvv8Agu5cEZNaqht/c2FFFFds5QUUUUAUUUUAUUUUAUUUUAUUUUAUUUUBkt6cUhxmFjdgqITKxY2Gnu6/VPrUWOxIxWNieAcRcOpZnHInmEB6m4t8TT2doHxHCeJWky3zMinTzOtMooVUZVAUdgLD0FRjOMr0vglKLjz2fOIEOIhMjywCZmvxHlcSIb6BUGgHQAd6Y7cB4hkkeLEpGgV4mlKFXUe0QOpJ8Otq1/5KhzZ+FHnvfNkF79725+NeSbJhZs7RRlueYopN/O1SImQXFrxcNkDrFDA+IKsxJF7kAk+Qt4EVPsHZZGEGKLSPIA8qpmOUtY2ug5/zatY+BjJYlEJYZWJUXI7E9R4VLHGFAVQABoABYDyAoD5zhsMZokk40ImZgeK0z8XMToMg0HawrWbS26FPBjZeKdGdjZV7knqfAUyXZUIbOIow175sgvfve3OvW2ZETcxoSdScorRnjklGsbr76NuGUIu5qxGmHjQYWFXVlMhkZr6Hhj/UV9KtbcxJZoYkK2kZs13Kg5RcLmW5ub3t1CmmUmzImADRIwX3QUBtftcaUfkyLJw+EmQm+XILX72ta/jWzHBQgorojOTlJyfYjRTDnXLHaZliESSMFDWYsWJHsXW3Ia2HU1SkUxtOE4anhLHaIm3EmbKt7nVhYm9gda1P5MiycPhpkvfJlGW/e3K9cy4eKNC3DUKgzaKP1NRYdx0qZAWbR2YiKkal80rpGWLsWyr7Ta309lSNO9c/R4fESut1RIQXsSczOxy3udWsp1/8qrNv9hCQSHJHIlBcX7a6aVYwO8GFxbtCqm7rdrra4XuR1HSoz1aXp56Mxq1q4KuyVhxMsr5Csl8ygHly1FtM2bX4iuNhbcnfECNzmBuGFgMthz05a6fGn+zNiRwXKXu3Mk3Nu1Xggve2prm4vDypQk5aWncq7+fBfyeTjbklG01Svo9ooorqHPCiiigCiiigCiiigCiiigCiiqW0NrxwtGr3vK2VbC+unPtzoC7RRRQGe/xL9191aGs9/iX7r7q0F6peJ/U/cy15P6P2oUY/b5WQxRRmVx71jYCusHt3ipJlQiVBrGed+lqSxYeQ4qdEm4TFr2t7w6W8r/bV1dny4bi4hnEj8O3LrpYnytVOHkZ5Sct9KbviklfHd/MtSw4UlHbVtXO9/wCKO/zjlTWbDsidWBvb4f70xx+2o4oxJfMG9wD9a/akX5AD4YztIxkKZ73072+6oNn6tggeV3tfwOnyqEfJ8iHuy/UlpbrtpdV63/sk8GCXvR6btb9Jvu/QZT7wTJE0jw5PaUKCTqDe/pYetTYLeFjIsc0RiL+6ehrnfL+7/XH31DvSfYgPXiD5VsyTzYpSetvSl6b22QhDHkjH3a1N+u1IsYrbjos5yr9GwC+1e9zbUDlUeD3kbMgmiMYf3X6G/KlWN5Y79tPmau7wD9Bi+p8q1PyM3vTUvyputt/ea+iNnscW0XH8zq/TZMYbQ2/kk4UcbSuBdgvQehqqm2WxEOIOTIqxsBrc3sb37VQxGOeLFzvHk6Bg5AvoNRqCde1XMDhMuExDllZpFdjlNwNDpcddftrdhz5cuer2TdqlVLZb8s1ZcOPHhut2lTv13exT3T27h48JGkkiKwvcHnqTTmTb8JilkhZJGiQtYeANr+lKd0dhQSYSN3iRmOa5I1NiaY7V2VFDhcQYo1S8LXsLXsDXXOaLcJvtIAjzwFIXOkqm417j+fKtPHjo2cxh1LgXKg6gHkbdtR61ksYP+ir+wv8AEK52LKIschfQTYZAhPIkKot53U/Z3FAOMdvC6Yl4AinLAZQSbXIGgJ5AeNEu9AiwqTSqM76LGhDXbsCLi3jSPHyiXF4uRNUjwrIWHK5Hfzv6GoNlC8uzQdRkdrePtH5gelAO/wA7HjjaTEQGK5AiS92cm9/K2nTrUDbyY1BxXwg4XMgE5gO5/wCPSut6HCYzByyf2QJBJ5BuhPxsfq1ppsQqoXYgIBck8redAIdqb3BcPHPCofiPls2hB10Nutxau9k70M8ogxERglIutzcN5Hv68qxyqf6sGAtG2Nug8La/cPq1qN7R+k4E9eNb7VoCuN85znlXDZoEYqxDai3M+mvL40R75z5RO2G/RyfeVrkC9r+unIedSbmf3XE//aT5CoN3/wDtEv7EnyNAONqb1JGsfDUzPMLxovUdz29O/ao9l70l5DDNE0EuUsqk3DAa6HTt9h7VjsLG+fClZeCXhKrIeQIZ7jw5gfEVpY915+NHNNiOLw7kArrYjUA0BBhd+ZivFfDEwg2LoeXwPn4VV3p2rJJNh2SPNGHV4Wv/AGhIU28NdKt7qrfZswP/ALP4RSwvlwez5W9xJiWPb2j+BrJg0OD21jGaz4XILc79dKK0UbggEEEHUEciPOisGRZtDdyOZ87Fr2A0Pb4VW/M2Hu/+YfhT6iqsvDwSblKCtliPk5oqlJ0Lcbu/FKqhgQVAUMDY2HfvXOz930iLHM7hlykMQRY00oqX4bDq16dyPt8mnTq2EB3SX3RLIIr34d9P5+FX22KmeJhdeECFUWtr360worEfFwx4j9rczLyMsuZfbKe1NmrOmRiQLg3FunnXO0NkLMEViwyG4tbp3vV6itksMJXqXPP8EI5ZxqnxwKpd3kYTe030xBblpbtp86mxmx1khWElgq21Fr+zpV+io/h8VNaeefr9SXt8mzvj/hlZ4IjjnE9guUFL6A8uZ9fSvdm4dGxE8UR+haOxsbgE6aH4mn+O2bHMAJFDW5HqPiK7weBSJcsahR4dfM9apx8OSy6tqtu+9+vkWZeTF49O91VdbdmbX+jyIaCaYfFfwqxhdyI0z/SynPG0ZuRyfQnlzrR0V0ygK5N3kbCjClmyAAZtM2hv2t9leY/duKaFIXvZAArfrCwtz5fCmtFALMLu7FHA0CAhXUhm/WNxYm/eoMNutGjQMGe8ClVvbXNf3tPHpTqigK20NnpOhjkXMp6ePcHoaQL/AEfw3AMszIDcRlhb7B8q1FFAK9o7vRyxxx6osbBlCWHLpqDpUm0tirM8TsWBhfOoFtTodbjlpTCigFuy9hpBG8aliHYsSbXBYWNrDwrjBbvJFhmwwZirBgSbX9rn0t9lNaKAUfmvCcOuHcF1S+Un3gSSbgjzqrgNy44pFkWWU5b2UsLagjlbxrQ0UAr2du+kMDQKzFWzXJtf2hY8hau8LsKNMOMMQXjAI9rmbknpbW56UxooChsfY6YZDHGWKli3tG9r20HhpXtXqKA//9k="/>
          <p:cNvSpPr>
            <a:spLocks noChangeAspect="1" noChangeArrowheads="1"/>
          </p:cNvSpPr>
          <p:nvPr/>
        </p:nvSpPr>
        <p:spPr bwMode="auto">
          <a:xfrm>
            <a:off x="307975" y="-122238"/>
            <a:ext cx="2190750" cy="5715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a:xfrm>
            <a:off x="457200" y="1600200"/>
            <a:ext cx="4876800" cy="4525963"/>
          </a:xfrm>
        </p:spPr>
        <p:txBody>
          <a:bodyPr/>
          <a:lstStyle/>
          <a:p>
            <a:r>
              <a:rPr lang="en-US" sz="2800" dirty="0"/>
              <a:t>Statutory Mandates from ED &amp; OCR:</a:t>
            </a:r>
          </a:p>
          <a:p>
            <a:r>
              <a:rPr lang="en-US" sz="2000" dirty="0"/>
              <a:t>“</a:t>
            </a:r>
            <a:r>
              <a:rPr lang="en-US" sz="2000" i="1" dirty="0"/>
              <a:t>As the use of emerging technologies in the classroom increases, schools at all levels must ensure equal access to the educational benefits and opportunities afforded by the technology and equal treatment in the use of the technology for all students, including students with disabilities</a:t>
            </a:r>
            <a:r>
              <a:rPr lang="en-US" sz="2000" dirty="0"/>
              <a:t>.” May 26, 2011</a:t>
            </a:r>
          </a:p>
          <a:p>
            <a:pPr marL="0" indent="0" algn="r">
              <a:buNone/>
            </a:pPr>
            <a:r>
              <a:rPr lang="en-US" sz="2000" dirty="0" err="1"/>
              <a:t>Russlyn</a:t>
            </a:r>
            <a:r>
              <a:rPr lang="en-US" sz="2000" dirty="0"/>
              <a:t> Ali</a:t>
            </a:r>
          </a:p>
          <a:p>
            <a:pPr marL="0" indent="0" algn="r">
              <a:buNone/>
            </a:pPr>
            <a:r>
              <a:rPr lang="en-US" sz="2000" dirty="0"/>
              <a:t>Assistant Secretary f or Civil Rights</a:t>
            </a:r>
          </a:p>
          <a:p>
            <a:endParaRPr lang="en-US" dirty="0"/>
          </a:p>
        </p:txBody>
      </p:sp>
      <p:pic>
        <p:nvPicPr>
          <p:cNvPr id="19" name="Picture 2" descr="Virtually no staet or local education agency has the capacity to retrofit digital learning material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5611" y="1603156"/>
            <a:ext cx="3164609" cy="27008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5133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83410" y="3430259"/>
            <a:ext cx="2429968" cy="242997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t>Online Design Variability</a:t>
            </a:r>
          </a:p>
        </p:txBody>
      </p:sp>
      <p:sp>
        <p:nvSpPr>
          <p:cNvPr id="3" name="Content Placeholder 2"/>
          <p:cNvSpPr>
            <a:spLocks noGrp="1"/>
          </p:cNvSpPr>
          <p:nvPr>
            <p:ph idx="1"/>
          </p:nvPr>
        </p:nvSpPr>
        <p:spPr>
          <a:xfrm>
            <a:off x="457199" y="1600201"/>
            <a:ext cx="7529513" cy="4260028"/>
          </a:xfrm>
        </p:spPr>
        <p:txBody>
          <a:bodyPr/>
          <a:lstStyle/>
          <a:p>
            <a:r>
              <a:rPr lang="en-US" sz="2800" dirty="0"/>
              <a:t>So how do educators, parents &amp; students know what’s accessible?</a:t>
            </a:r>
          </a:p>
          <a:p>
            <a:r>
              <a:rPr lang="en-US" sz="2800" dirty="0"/>
              <a:t>Section 508 as a baseline</a:t>
            </a:r>
          </a:p>
          <a:p>
            <a:r>
              <a:rPr lang="en-US" sz="2800" dirty="0"/>
              <a:t>The Section 508 </a:t>
            </a:r>
            <a:r>
              <a:rPr lang="en-US" sz="2800" b="1" dirty="0">
                <a:solidFill>
                  <a:srgbClr val="FF0000"/>
                </a:solidFill>
              </a:rPr>
              <a:t>V</a:t>
            </a:r>
            <a:r>
              <a:rPr lang="en-US" sz="2800" dirty="0"/>
              <a:t>oluntary</a:t>
            </a:r>
          </a:p>
          <a:p>
            <a:pPr marL="0" indent="0">
              <a:buNone/>
            </a:pPr>
            <a:r>
              <a:rPr lang="en-US" sz="2800" dirty="0"/>
              <a:t>    </a:t>
            </a:r>
            <a:r>
              <a:rPr lang="en-US" sz="2800" b="1" dirty="0">
                <a:solidFill>
                  <a:srgbClr val="FF0000"/>
                </a:solidFill>
              </a:rPr>
              <a:t>P</a:t>
            </a:r>
            <a:r>
              <a:rPr lang="en-US" sz="2800" dirty="0"/>
              <a:t>roduct </a:t>
            </a:r>
            <a:r>
              <a:rPr lang="en-US" sz="2800" b="1" dirty="0">
                <a:solidFill>
                  <a:srgbClr val="FF0000"/>
                </a:solidFill>
              </a:rPr>
              <a:t>A</a:t>
            </a:r>
            <a:r>
              <a:rPr lang="en-US" sz="2800" dirty="0"/>
              <a:t>ccessibility </a:t>
            </a:r>
            <a:r>
              <a:rPr lang="en-US" sz="2800" b="1" dirty="0">
                <a:solidFill>
                  <a:srgbClr val="FF0000"/>
                </a:solidFill>
              </a:rPr>
              <a:t>T</a:t>
            </a:r>
            <a:r>
              <a:rPr lang="en-US" sz="2800" dirty="0"/>
              <a:t>emplate </a:t>
            </a:r>
          </a:p>
          <a:p>
            <a:pPr marL="0" indent="0">
              <a:buNone/>
            </a:pPr>
            <a:r>
              <a:rPr lang="en-US" sz="2800" dirty="0"/>
              <a:t>    as a guide.</a:t>
            </a:r>
          </a:p>
          <a:p>
            <a:r>
              <a:rPr lang="en-US" sz="2800" dirty="0"/>
              <a:t>Not foolproof, but functional</a:t>
            </a:r>
          </a:p>
          <a:p>
            <a:endParaRPr lang="en-US" dirty="0"/>
          </a:p>
        </p:txBody>
      </p:sp>
    </p:spTree>
    <p:extLst>
      <p:ext uri="{BB962C8B-B14F-4D97-AF65-F5344CB8AC3E}">
        <p14:creationId xmlns:p14="http://schemas.microsoft.com/office/powerpoint/2010/main" xmlns="" val="3822994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Voluntary Product Accessibility Template (VPAT)</a:t>
            </a:r>
            <a:endParaRPr lang="en-US" sz="3200" dirty="0"/>
          </a:p>
        </p:txBody>
      </p:sp>
      <p:sp>
        <p:nvSpPr>
          <p:cNvPr id="3" name="Content Placeholder 2"/>
          <p:cNvSpPr>
            <a:spLocks noGrp="1"/>
          </p:cNvSpPr>
          <p:nvPr>
            <p:ph idx="1"/>
          </p:nvPr>
        </p:nvSpPr>
        <p:spPr/>
        <p:txBody>
          <a:bodyPr/>
          <a:lstStyle/>
          <a:p>
            <a:r>
              <a:rPr lang="en-US" sz="2800" dirty="0"/>
              <a:t>Details support for sensory &amp; physical access</a:t>
            </a:r>
          </a:p>
          <a:p>
            <a:pPr marL="0" indent="0">
              <a:buNone/>
            </a:pPr>
            <a:r>
              <a:rPr lang="en-US" sz="2800" dirty="0"/>
              <a:t>    and the extent to which a product:</a:t>
            </a:r>
          </a:p>
          <a:p>
            <a:pPr marL="0" indent="0">
              <a:buNone/>
            </a:pPr>
            <a:endParaRPr lang="en-US" sz="2800" dirty="0"/>
          </a:p>
          <a:p>
            <a:pPr lvl="1"/>
            <a:r>
              <a:rPr lang="en-US" sz="2400" dirty="0"/>
              <a:t>can be used by students with little or no vision </a:t>
            </a:r>
          </a:p>
          <a:p>
            <a:pPr lvl="1"/>
            <a:r>
              <a:rPr lang="en-US" sz="2400" dirty="0"/>
              <a:t>can be used by students with little or no hearing</a:t>
            </a:r>
          </a:p>
          <a:p>
            <a:pPr lvl="1"/>
            <a:r>
              <a:rPr lang="en-US" sz="2400" dirty="0"/>
              <a:t>can be used by students with no speech</a:t>
            </a:r>
          </a:p>
          <a:p>
            <a:pPr lvl="1"/>
            <a:r>
              <a:rPr lang="en-US" sz="2400" dirty="0"/>
              <a:t>can be used by students with limited mobility</a:t>
            </a:r>
          </a:p>
          <a:p>
            <a:pPr marL="0" indent="0">
              <a:buNone/>
            </a:pPr>
            <a:endParaRPr lang="en-US" sz="2800" dirty="0"/>
          </a:p>
          <a:p>
            <a:endParaRPr lang="en-US" dirty="0"/>
          </a:p>
        </p:txBody>
      </p:sp>
    </p:spTree>
    <p:extLst>
      <p:ext uri="{BB962C8B-B14F-4D97-AF65-F5344CB8AC3E}">
        <p14:creationId xmlns:p14="http://schemas.microsoft.com/office/powerpoint/2010/main" xmlns="" val="389200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Representative </a:t>
            </a:r>
            <a:r>
              <a:rPr lang="en-US" dirty="0"/>
              <a:t>S</a:t>
            </a:r>
            <a:r>
              <a:rPr lang="en-US" dirty="0" smtClean="0"/>
              <a:t>ampling of Products</a:t>
            </a:r>
            <a:endParaRPr lang="en-US" dirty="0"/>
          </a:p>
        </p:txBody>
      </p:sp>
      <p:sp>
        <p:nvSpPr>
          <p:cNvPr id="3" name="Content Placeholder 2"/>
          <p:cNvSpPr>
            <a:spLocks noGrp="1"/>
          </p:cNvSpPr>
          <p:nvPr>
            <p:ph idx="1"/>
          </p:nvPr>
        </p:nvSpPr>
        <p:spPr/>
        <p:txBody>
          <a:bodyPr/>
          <a:lstStyle/>
          <a:p>
            <a:r>
              <a:rPr lang="en-US" sz="2800" dirty="0"/>
              <a:t>Product types sampled:</a:t>
            </a:r>
          </a:p>
          <a:p>
            <a:pPr lvl="1"/>
            <a:r>
              <a:rPr lang="en-US" sz="2000" dirty="0"/>
              <a:t>Content Management System (CMS)/Learning Management System (LMS) – Commercial</a:t>
            </a:r>
          </a:p>
          <a:p>
            <a:pPr lvl="1"/>
            <a:r>
              <a:rPr lang="en-US" sz="2000" dirty="0"/>
              <a:t>Presentation Tools</a:t>
            </a:r>
          </a:p>
          <a:p>
            <a:pPr lvl="1"/>
            <a:r>
              <a:rPr lang="en-US" sz="2000" dirty="0"/>
              <a:t>Document Creation Tools</a:t>
            </a:r>
          </a:p>
          <a:p>
            <a:pPr lvl="1"/>
            <a:r>
              <a:rPr lang="en-US" sz="2000" dirty="0"/>
              <a:t>Multimedia Creation Tools</a:t>
            </a:r>
          </a:p>
          <a:p>
            <a:pPr lvl="1"/>
            <a:r>
              <a:rPr lang="en-US" sz="2000" dirty="0"/>
              <a:t>Organizational/Concept Mapping Tools</a:t>
            </a:r>
          </a:p>
          <a:p>
            <a:pPr lvl="1"/>
            <a:r>
              <a:rPr lang="en-US" sz="2000" dirty="0"/>
              <a:t>Social Networking Tools</a:t>
            </a:r>
          </a:p>
          <a:p>
            <a:pPr lvl="1"/>
            <a:r>
              <a:rPr lang="en-US" sz="2000" dirty="0"/>
              <a:t>Progress Monitoring Tools</a:t>
            </a:r>
          </a:p>
          <a:p>
            <a:pPr lvl="1"/>
            <a:r>
              <a:rPr lang="en-US" sz="2000" dirty="0"/>
              <a:t>Blogs &amp; Hybrid CMS systems</a:t>
            </a:r>
          </a:p>
          <a:p>
            <a:pPr lvl="1"/>
            <a:r>
              <a:rPr lang="en-US" sz="2000" dirty="0"/>
              <a:t>Instructional Content – Commercial</a:t>
            </a:r>
          </a:p>
          <a:p>
            <a:pPr lvl="1"/>
            <a:r>
              <a:rPr lang="en-US" sz="2000" dirty="0"/>
              <a:t>Instructional Content – Open Source</a:t>
            </a:r>
          </a:p>
          <a:p>
            <a:endParaRPr lang="en-US" dirty="0"/>
          </a:p>
        </p:txBody>
      </p:sp>
    </p:spTree>
    <p:extLst>
      <p:ext uri="{BB962C8B-B14F-4D97-AF65-F5344CB8AC3E}">
        <p14:creationId xmlns:p14="http://schemas.microsoft.com/office/powerpoint/2010/main" xmlns="" val="46084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Representative Sampling of Products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14727" y="1805479"/>
            <a:ext cx="4438322" cy="3566051"/>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60996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Center Funding</a:t>
            </a:r>
            <a:endParaRPr lang="en-US" dirty="0"/>
          </a:p>
        </p:txBody>
      </p:sp>
      <p:sp>
        <p:nvSpPr>
          <p:cNvPr id="3" name="Content Placeholder 2"/>
          <p:cNvSpPr>
            <a:spLocks noGrp="1"/>
          </p:cNvSpPr>
          <p:nvPr>
            <p:ph idx="1"/>
          </p:nvPr>
        </p:nvSpPr>
        <p:spPr>
          <a:xfrm>
            <a:off x="457200" y="1597661"/>
            <a:ext cx="8229600" cy="4260213"/>
          </a:xfrm>
        </p:spPr>
        <p:txBody>
          <a:bodyPr/>
          <a:lstStyle/>
          <a:p>
            <a:pPr marL="0" indent="0">
              <a:buNone/>
            </a:pPr>
            <a:r>
              <a:rPr lang="en-US" sz="2800" b="1" dirty="0">
                <a:solidFill>
                  <a:srgbClr val="168FBA"/>
                </a:solidFill>
              </a:rPr>
              <a:t>The Office of Special Education Programs </a:t>
            </a:r>
            <a:endParaRPr lang="en-US" sz="2800" b="1" dirty="0" smtClean="0">
              <a:solidFill>
                <a:srgbClr val="168FBA"/>
              </a:solidFill>
            </a:endParaRPr>
          </a:p>
          <a:p>
            <a:pPr marL="0" indent="0">
              <a:buNone/>
            </a:pPr>
            <a:r>
              <a:rPr lang="en-US" sz="2800" dirty="0" smtClean="0"/>
              <a:t>The </a:t>
            </a:r>
            <a:r>
              <a:rPr lang="en-US" sz="2800" dirty="0"/>
              <a:t>Center is supported under a cooperative agreement from the Technology and Media Services for Individuals with Disabilities program in the Office of Special Education Programs, U.S. Department of Education</a:t>
            </a:r>
            <a:r>
              <a:rPr lang="en-US" sz="2800" dirty="0" smtClean="0"/>
              <a:t>.</a:t>
            </a: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r>
              <a:rPr lang="en-US" sz="1400" dirty="0" smtClean="0"/>
              <a:t>The </a:t>
            </a:r>
            <a:r>
              <a:rPr lang="en-US" sz="1400" dirty="0"/>
              <a:t>contents of this presentation do not necessarily represent the policy of the Department of Education, and you should not assume endorsement by the Federal Government.</a:t>
            </a:r>
          </a:p>
        </p:txBody>
      </p:sp>
    </p:spTree>
    <p:extLst>
      <p:ext uri="{BB962C8B-B14F-4D97-AF65-F5344CB8AC3E}">
        <p14:creationId xmlns:p14="http://schemas.microsoft.com/office/powerpoint/2010/main" xmlns="" val="3560608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Representative Sampling of Products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199" y="2953308"/>
            <a:ext cx="8339959" cy="2727862"/>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31653" y="1646239"/>
            <a:ext cx="4591050" cy="1190625"/>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163942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Representative Sampling of Products</a:t>
            </a:r>
          </a:p>
        </p:txBody>
      </p:sp>
      <p:sp>
        <p:nvSpPr>
          <p:cNvPr id="3" name="Content Placeholder 2"/>
          <p:cNvSpPr>
            <a:spLocks noGrp="1"/>
          </p:cNvSpPr>
          <p:nvPr>
            <p:ph idx="1"/>
          </p:nvPr>
        </p:nvSpPr>
        <p:spPr>
          <a:xfrm>
            <a:off x="457200" y="2057400"/>
            <a:ext cx="8229600" cy="3287713"/>
          </a:xfrm>
        </p:spPr>
        <p:txBody>
          <a:bodyPr/>
          <a:lstStyle/>
          <a:p>
            <a:r>
              <a:rPr lang="en-US" sz="2800" dirty="0"/>
              <a:t>Total number of products sampled = 70</a:t>
            </a:r>
          </a:p>
          <a:p>
            <a:pPr marL="0" indent="0">
              <a:buNone/>
            </a:pPr>
            <a:endParaRPr lang="en-US" sz="2800" dirty="0"/>
          </a:p>
          <a:p>
            <a:r>
              <a:rPr lang="en-US" sz="2800" dirty="0"/>
              <a:t>Total number of products with VPATS = 23</a:t>
            </a:r>
          </a:p>
          <a:p>
            <a:endParaRPr lang="en-US" sz="2800" dirty="0"/>
          </a:p>
          <a:p>
            <a:r>
              <a:rPr lang="en-US" sz="2800" dirty="0"/>
              <a:t>Total number of products with either VPATS or accessibility information = 36</a:t>
            </a:r>
          </a:p>
          <a:p>
            <a:endParaRPr lang="en-US" dirty="0"/>
          </a:p>
        </p:txBody>
      </p:sp>
    </p:spTree>
    <p:extLst>
      <p:ext uri="{BB962C8B-B14F-4D97-AF65-F5344CB8AC3E}">
        <p14:creationId xmlns:p14="http://schemas.microsoft.com/office/powerpoint/2010/main" xmlns="" val="1467135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eReaders</a:t>
            </a:r>
            <a:r>
              <a:rPr lang="en-US" dirty="0" smtClean="0"/>
              <a:t> &amp; Mobile Devices</a:t>
            </a:r>
            <a:endParaRPr lang="en-US" dirty="0"/>
          </a:p>
        </p:txBody>
      </p:sp>
      <p:sp>
        <p:nvSpPr>
          <p:cNvPr id="3" name="Content Placeholder 2"/>
          <p:cNvSpPr>
            <a:spLocks noGrp="1"/>
          </p:cNvSpPr>
          <p:nvPr>
            <p:ph idx="1"/>
          </p:nvPr>
        </p:nvSpPr>
        <p:spPr>
          <a:xfrm>
            <a:off x="457200" y="1600200"/>
            <a:ext cx="8229600" cy="728663"/>
          </a:xfrm>
        </p:spPr>
        <p:txBody>
          <a:bodyPr/>
          <a:lstStyle/>
          <a:p>
            <a:r>
              <a:rPr lang="en-US" dirty="0" smtClean="0"/>
              <a:t>Many competing devices &amp; formats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1413" y="2917824"/>
            <a:ext cx="2573338" cy="238558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56200" y="3205740"/>
            <a:ext cx="2524125" cy="1809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3325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Efforts</a:t>
            </a:r>
            <a:endParaRPr lang="en-US" dirty="0"/>
          </a:p>
        </p:txBody>
      </p:sp>
      <p:sp>
        <p:nvSpPr>
          <p:cNvPr id="3" name="Content Placeholder 2"/>
          <p:cNvSpPr>
            <a:spLocks noGrp="1"/>
          </p:cNvSpPr>
          <p:nvPr>
            <p:ph idx="1"/>
          </p:nvPr>
        </p:nvSpPr>
        <p:spPr/>
        <p:txBody>
          <a:bodyPr/>
          <a:lstStyle/>
          <a:p>
            <a:r>
              <a:rPr lang="en-US" dirty="0" err="1" smtClean="0"/>
              <a:t>iPad</a:t>
            </a:r>
            <a:r>
              <a:rPr lang="en-US" dirty="0" smtClean="0"/>
              <a:t> – </a:t>
            </a:r>
            <a:r>
              <a:rPr lang="en-US" dirty="0" err="1" smtClean="0"/>
              <a:t>VoiceOver</a:t>
            </a:r>
            <a:r>
              <a:rPr lang="en-US" dirty="0" smtClean="0"/>
              <a:t> &amp; .</a:t>
            </a:r>
            <a:r>
              <a:rPr lang="en-US" dirty="0" err="1" smtClean="0"/>
              <a:t>brf</a:t>
            </a:r>
            <a:r>
              <a:rPr lang="en-US" dirty="0" smtClean="0"/>
              <a:t> output</a:t>
            </a:r>
          </a:p>
          <a:p>
            <a:endParaRPr lang="en-US" dirty="0"/>
          </a:p>
          <a:p>
            <a:r>
              <a:rPr lang="en-US" dirty="0" smtClean="0"/>
              <a:t>Kindle Fire – “Immersion Reading” (combines Kindle text with audio from Audible.com with highlighting)</a:t>
            </a:r>
          </a:p>
          <a:p>
            <a:endParaRPr lang="en-US" dirty="0"/>
          </a:p>
          <a:p>
            <a:r>
              <a:rPr lang="en-US" dirty="0" smtClean="0"/>
              <a:t>EPUB3 – incorporates DAISY accessibility specification </a:t>
            </a:r>
            <a:endParaRPr lang="en-US" dirty="0"/>
          </a:p>
        </p:txBody>
      </p:sp>
    </p:spTree>
    <p:extLst>
      <p:ext uri="{BB962C8B-B14F-4D97-AF65-F5344CB8AC3E}">
        <p14:creationId xmlns:p14="http://schemas.microsoft.com/office/powerpoint/2010/main" xmlns="" val="651813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IP basic flow"/>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55723" y="2228851"/>
            <a:ext cx="6545263" cy="382243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Universal Design Efforts</a:t>
            </a:r>
            <a:endParaRPr lang="en-US" dirty="0"/>
          </a:p>
        </p:txBody>
      </p:sp>
      <p:sp>
        <p:nvSpPr>
          <p:cNvPr id="3" name="Content Placeholder 2"/>
          <p:cNvSpPr>
            <a:spLocks noGrp="1"/>
          </p:cNvSpPr>
          <p:nvPr>
            <p:ph idx="1"/>
          </p:nvPr>
        </p:nvSpPr>
        <p:spPr>
          <a:xfrm>
            <a:off x="457200" y="1600200"/>
            <a:ext cx="8229600" cy="3800475"/>
          </a:xfrm>
        </p:spPr>
        <p:txBody>
          <a:bodyPr/>
          <a:lstStyle/>
          <a:p>
            <a:r>
              <a:rPr lang="en-US" dirty="0" smtClean="0"/>
              <a:t>APIP – Accessible Portable Item Profile</a:t>
            </a:r>
          </a:p>
          <a:p>
            <a:endParaRPr lang="en-US" dirty="0"/>
          </a:p>
          <a:p>
            <a:endParaRPr lang="en-US" dirty="0" smtClean="0"/>
          </a:p>
          <a:p>
            <a:endParaRPr lang="en-US" dirty="0"/>
          </a:p>
          <a:p>
            <a:pPr lvl="3" algn="r"/>
            <a:r>
              <a:rPr lang="en-US" dirty="0" smtClean="0">
                <a:solidFill>
                  <a:srgbClr val="FF0000"/>
                </a:solidFill>
              </a:rPr>
              <a:t>Copyright IMS Global</a:t>
            </a:r>
          </a:p>
        </p:txBody>
      </p:sp>
    </p:spTree>
    <p:extLst>
      <p:ext uri="{BB962C8B-B14F-4D97-AF65-F5344CB8AC3E}">
        <p14:creationId xmlns:p14="http://schemas.microsoft.com/office/powerpoint/2010/main" xmlns="" val="4097396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Efforts</a:t>
            </a:r>
            <a:endParaRPr lang="en-US" dirty="0"/>
          </a:p>
        </p:txBody>
      </p:sp>
      <p:sp>
        <p:nvSpPr>
          <p:cNvPr id="3" name="Content Placeholder 2"/>
          <p:cNvSpPr>
            <a:spLocks noGrp="1"/>
          </p:cNvSpPr>
          <p:nvPr>
            <p:ph idx="1"/>
          </p:nvPr>
        </p:nvSpPr>
        <p:spPr/>
        <p:txBody>
          <a:bodyPr/>
          <a:lstStyle/>
          <a:p>
            <a:r>
              <a:rPr lang="en-US" dirty="0" smtClean="0"/>
              <a:t>APIP – Accessible Portable Item Profile</a:t>
            </a:r>
          </a:p>
          <a:p>
            <a:pPr lvl="1"/>
            <a:r>
              <a:rPr lang="en-US" dirty="0">
                <a:hlinkClick r:id="rId2"/>
              </a:rPr>
              <a:t>http://</a:t>
            </a:r>
            <a:r>
              <a:rPr lang="en-US" dirty="0" smtClean="0">
                <a:hlinkClick r:id="rId2"/>
              </a:rPr>
              <a:t>www.imsglobal.org/apip/apipv1p0cf/APIPv1p0_Oview_v1p0cf.html</a:t>
            </a:r>
            <a:r>
              <a:rPr lang="en-US" dirty="0" smtClean="0"/>
              <a:t> </a:t>
            </a:r>
          </a:p>
          <a:p>
            <a:pPr lvl="2"/>
            <a:r>
              <a:rPr lang="en-US" dirty="0" smtClean="0"/>
              <a:t>When </a:t>
            </a:r>
            <a:r>
              <a:rPr lang="en-US" dirty="0"/>
              <a:t>applied properly, the APIP standard accomplishes two important goals. First, the standard allows digital Tests and Items to be ported across APIP compliant test item banks.  Second, it provides a test delivery interface with all the information and resources required to make a Test and an Item accessible for students with a variety of disabilities and special needs. </a:t>
            </a:r>
          </a:p>
        </p:txBody>
      </p:sp>
    </p:spTree>
    <p:extLst>
      <p:ext uri="{BB962C8B-B14F-4D97-AF65-F5344CB8AC3E}">
        <p14:creationId xmlns:p14="http://schemas.microsoft.com/office/powerpoint/2010/main" xmlns="" val="1848332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eBooks &amp; </a:t>
            </a:r>
            <a:r>
              <a:rPr lang="en-US" dirty="0" err="1" smtClean="0"/>
              <a:t>eTextbooks</a:t>
            </a:r>
            <a:endParaRPr lang="en-US" dirty="0"/>
          </a:p>
        </p:txBody>
      </p:sp>
      <p:sp>
        <p:nvSpPr>
          <p:cNvPr id="3" name="Content Placeholder 2"/>
          <p:cNvSpPr>
            <a:spLocks noGrp="1"/>
          </p:cNvSpPr>
          <p:nvPr>
            <p:ph idx="1"/>
          </p:nvPr>
        </p:nvSpPr>
        <p:spPr>
          <a:xfrm>
            <a:off x="457200" y="1600201"/>
            <a:ext cx="8229600" cy="914400"/>
          </a:xfrm>
        </p:spPr>
        <p:txBody>
          <a:bodyPr/>
          <a:lstStyle/>
          <a:p>
            <a:r>
              <a:rPr lang="en-US" dirty="0" smtClean="0"/>
              <a:t>Ditto</a:t>
            </a:r>
            <a:endParaRPr 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5600" y="2514601"/>
            <a:ext cx="2943225" cy="1552576"/>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29413" y="4008274"/>
            <a:ext cx="1487183" cy="1840074"/>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5437" y="4491934"/>
            <a:ext cx="2519363" cy="1065003"/>
          </a:xfrm>
          <a:prstGeom prst="rect">
            <a:avLst/>
          </a:prstGeom>
          <a:noFill/>
          <a:extLst>
            <a:ext uri="{909E8E84-426E-40DD-AFC4-6F175D3DCCD1}">
              <a14:hiddenFill xmlns:a14="http://schemas.microsoft.com/office/drawing/2010/main" xmlns="">
                <a:solidFill>
                  <a:srgbClr val="FFFFFF"/>
                </a:solidFill>
              </a14:hiddenFill>
            </a:ext>
          </a:extLst>
        </p:spPr>
      </p:pic>
      <p:pic>
        <p:nvPicPr>
          <p:cNvPr id="3086" name="Picture 1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98825" y="3100389"/>
            <a:ext cx="16764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8" name="Picture 1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244850" y="5024436"/>
            <a:ext cx="2781300" cy="1647825"/>
          </a:xfrm>
          <a:prstGeom prst="rect">
            <a:avLst/>
          </a:prstGeom>
          <a:noFill/>
          <a:extLst>
            <a:ext uri="{909E8E84-426E-40DD-AFC4-6F175D3DCCD1}">
              <a14:hiddenFill xmlns:a14="http://schemas.microsoft.com/office/drawing/2010/main" xmlns="">
                <a:solidFill>
                  <a:srgbClr val="FFFFFF"/>
                </a:solidFill>
              </a14:hiddenFill>
            </a:ext>
          </a:extLst>
        </p:spPr>
      </p:pic>
      <p:pic>
        <p:nvPicPr>
          <p:cNvPr id="3090" name="Picture 1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084762" y="2681288"/>
            <a:ext cx="3762375" cy="1219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0276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945833" y="2560320"/>
            <a:ext cx="8157527" cy="23323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Visit us at</a:t>
            </a:r>
            <a:r>
              <a:rPr lang="en-US" dirty="0" smtClean="0">
                <a:solidFill>
                  <a:srgbClr val="000000"/>
                </a:solidFill>
              </a:rPr>
              <a:t>:</a:t>
            </a:r>
            <a:r>
              <a:rPr lang="en-US" dirty="0" smtClean="0">
                <a:solidFill>
                  <a:srgbClr val="168FBA"/>
                </a:solidFill>
              </a:rPr>
              <a:t> </a:t>
            </a:r>
            <a:r>
              <a:rPr lang="en-US" dirty="0">
                <a:solidFill>
                  <a:srgbClr val="168FBA"/>
                </a:solidFill>
              </a:rPr>
              <a:t>c</a:t>
            </a:r>
            <a:r>
              <a:rPr lang="en-US" dirty="0" smtClean="0">
                <a:solidFill>
                  <a:srgbClr val="168FBA"/>
                </a:solidFill>
              </a:rPr>
              <a:t>enterononlinelearning.com</a:t>
            </a:r>
            <a:endParaRPr lang="en-US" dirty="0"/>
          </a:p>
          <a:p>
            <a:pPr marL="0" indent="0">
              <a:buNone/>
            </a:pPr>
            <a:endParaRPr lang="en-US" dirty="0">
              <a:solidFill>
                <a:srgbClr val="168FBA"/>
              </a:solidFill>
            </a:endParaRPr>
          </a:p>
          <a:p>
            <a:pPr marL="0" indent="0">
              <a:buNone/>
            </a:pPr>
            <a:r>
              <a:rPr lang="en-US" dirty="0" smtClean="0">
                <a:solidFill>
                  <a:srgbClr val="000000"/>
                </a:solidFill>
              </a:rPr>
              <a:t>Contact us at: </a:t>
            </a:r>
            <a:r>
              <a:rPr lang="en-US" dirty="0" err="1" smtClean="0">
                <a:solidFill>
                  <a:srgbClr val="168FBA"/>
                </a:solidFill>
              </a:rPr>
              <a:t>info</a:t>
            </a:r>
            <a:r>
              <a:rPr lang="en-US" b="1" dirty="0" err="1" smtClean="0"/>
              <a:t>@</a:t>
            </a:r>
            <a:r>
              <a:rPr lang="en-US" dirty="0" err="1" smtClean="0">
                <a:solidFill>
                  <a:srgbClr val="168FBA"/>
                </a:solidFill>
              </a:rPr>
              <a:t>centerononlinelearning</a:t>
            </a:r>
            <a:r>
              <a:rPr lang="en-US" dirty="0" err="1" smtClean="0"/>
              <a:t>.org</a:t>
            </a:r>
            <a:endParaRPr lang="en-US" dirty="0"/>
          </a:p>
        </p:txBody>
      </p:sp>
      <p:sp>
        <p:nvSpPr>
          <p:cNvPr id="7" name="Title 1"/>
          <p:cNvSpPr>
            <a:spLocks noGrp="1"/>
          </p:cNvSpPr>
          <p:nvPr>
            <p:ph type="title"/>
          </p:nvPr>
        </p:nvSpPr>
        <p:spPr>
          <a:xfrm>
            <a:off x="457200" y="591538"/>
            <a:ext cx="8229600" cy="759742"/>
          </a:xfrm>
        </p:spPr>
        <p:txBody>
          <a:bodyPr/>
          <a:lstStyle/>
          <a:p>
            <a:r>
              <a:rPr lang="en-US" dirty="0" smtClean="0"/>
              <a:t>For more on the Center</a:t>
            </a:r>
            <a:endParaRPr lang="en-US" dirty="0"/>
          </a:p>
        </p:txBody>
      </p:sp>
    </p:spTree>
    <p:extLst>
      <p:ext uri="{BB962C8B-B14F-4D97-AF65-F5344CB8AC3E}">
        <p14:creationId xmlns:p14="http://schemas.microsoft.com/office/powerpoint/2010/main" xmlns="" val="3521862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600200"/>
            <a:ext cx="8401050" cy="4525963"/>
          </a:xfrm>
        </p:spPr>
        <p:txBody>
          <a:bodyPr/>
          <a:lstStyle/>
          <a:p>
            <a:r>
              <a:rPr lang="en-US" dirty="0" smtClean="0"/>
              <a:t>eBook Hardware &amp; Software</a:t>
            </a:r>
          </a:p>
          <a:p>
            <a:pPr lvl="1"/>
            <a:r>
              <a:rPr lang="en-US" dirty="0" smtClean="0"/>
              <a:t>Book Industry Study Group EPUB3 Support Grid</a:t>
            </a:r>
          </a:p>
          <a:p>
            <a:pPr lvl="2"/>
            <a:r>
              <a:rPr lang="en-US" dirty="0">
                <a:hlinkClick r:id="rId2"/>
              </a:rPr>
              <a:t>http://</a:t>
            </a:r>
            <a:r>
              <a:rPr lang="en-US" dirty="0" smtClean="0">
                <a:hlinkClick r:id="rId2"/>
              </a:rPr>
              <a:t>www.bisg.org/what-we-do-12-152-epub-30-support-grid.php</a:t>
            </a:r>
            <a:r>
              <a:rPr lang="en-US" dirty="0" smtClean="0"/>
              <a:t> </a:t>
            </a:r>
          </a:p>
          <a:p>
            <a:pPr lvl="1"/>
            <a:r>
              <a:rPr lang="en-US" dirty="0" smtClean="0"/>
              <a:t>AIM Center: eBooks &amp; eBook Readers</a:t>
            </a:r>
          </a:p>
          <a:p>
            <a:pPr lvl="2"/>
            <a:r>
              <a:rPr lang="en-US" dirty="0">
                <a:hlinkClick r:id="rId3"/>
              </a:rPr>
              <a:t>http://</a:t>
            </a:r>
            <a:r>
              <a:rPr lang="en-US" dirty="0" smtClean="0">
                <a:hlinkClick r:id="rId3"/>
              </a:rPr>
              <a:t>aim.cast.org/learn/e-resources/accessibility_resources/ebooks_ereaders</a:t>
            </a:r>
            <a:r>
              <a:rPr lang="en-US" dirty="0" smtClean="0"/>
              <a:t> </a:t>
            </a:r>
            <a:endParaRPr lang="en-US" dirty="0"/>
          </a:p>
        </p:txBody>
      </p:sp>
    </p:spTree>
    <p:extLst>
      <p:ext uri="{BB962C8B-B14F-4D97-AF65-F5344CB8AC3E}">
        <p14:creationId xmlns:p14="http://schemas.microsoft.com/office/powerpoint/2010/main" xmlns="" val="469088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t>eBook Hardware &amp; Software</a:t>
            </a:r>
          </a:p>
          <a:p>
            <a:pPr lvl="1"/>
            <a:r>
              <a:rPr lang="en-US" dirty="0" smtClean="0"/>
              <a:t>DIAGRAM Center</a:t>
            </a:r>
          </a:p>
          <a:p>
            <a:pPr lvl="2"/>
            <a:r>
              <a:rPr lang="en-US" dirty="0" smtClean="0"/>
              <a:t>DTB Hardware/Software</a:t>
            </a:r>
          </a:p>
          <a:p>
            <a:pPr lvl="2"/>
            <a:r>
              <a:rPr lang="en-US" dirty="0" smtClean="0"/>
              <a:t>eBook Hardware/Software</a:t>
            </a:r>
          </a:p>
          <a:p>
            <a:pPr lvl="3"/>
            <a:r>
              <a:rPr lang="en-US" dirty="0">
                <a:hlinkClick r:id="rId2"/>
              </a:rPr>
              <a:t>http://</a:t>
            </a:r>
            <a:r>
              <a:rPr lang="en-US" dirty="0" smtClean="0">
                <a:hlinkClick r:id="rId2"/>
              </a:rPr>
              <a:t>diagramcenter.org/research.html</a:t>
            </a:r>
            <a:endParaRPr lang="en-US" dirty="0" smtClean="0"/>
          </a:p>
          <a:p>
            <a:pPr lvl="1"/>
            <a:r>
              <a:rPr lang="en-US" dirty="0" smtClean="0"/>
              <a:t>National Center on Accessible Media</a:t>
            </a:r>
          </a:p>
          <a:p>
            <a:pPr lvl="2"/>
            <a:r>
              <a:rPr lang="en-US" dirty="0" smtClean="0"/>
              <a:t>Accessible Digital Media Guidelines</a:t>
            </a:r>
          </a:p>
          <a:p>
            <a:pPr lvl="3"/>
            <a:r>
              <a:rPr lang="en-US" dirty="0">
                <a:hlinkClick r:id="rId3"/>
              </a:rPr>
              <a:t>http://ncam.wgbh.org/invent_build/web_multimedia/accessible-digital-media-guide</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xmlns="" val="378036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Our Mission</a:t>
            </a:r>
            <a:endParaRPr lang="en-US" dirty="0"/>
          </a:p>
        </p:txBody>
      </p:sp>
      <p:sp>
        <p:nvSpPr>
          <p:cNvPr id="2" name="Content Placeholder 1"/>
          <p:cNvSpPr>
            <a:spLocks noGrp="1"/>
          </p:cNvSpPr>
          <p:nvPr>
            <p:ph idx="1"/>
          </p:nvPr>
        </p:nvSpPr>
        <p:spPr>
          <a:xfrm>
            <a:off x="457200" y="1671320"/>
            <a:ext cx="8229600" cy="4525963"/>
          </a:xfrm>
        </p:spPr>
        <p:txBody>
          <a:bodyPr>
            <a:noAutofit/>
          </a:bodyPr>
          <a:lstStyle/>
          <a:p>
            <a:pPr marL="45720" indent="0">
              <a:buNone/>
            </a:pPr>
            <a:r>
              <a:rPr lang="en-US" sz="3600" dirty="0" smtClean="0"/>
              <a:t>To </a:t>
            </a:r>
            <a:r>
              <a:rPr lang="en-US" sz="3600" dirty="0"/>
              <a:t>research how online learning can be made </a:t>
            </a:r>
            <a:r>
              <a:rPr lang="en-US" sz="3600" dirty="0">
                <a:solidFill>
                  <a:srgbClr val="168FBA"/>
                </a:solidFill>
              </a:rPr>
              <a:t>more accessible</a:t>
            </a:r>
            <a:r>
              <a:rPr lang="en-US" sz="3600" dirty="0"/>
              <a:t>, engaging, and effective </a:t>
            </a:r>
            <a:r>
              <a:rPr lang="en-US" sz="3600" dirty="0">
                <a:solidFill>
                  <a:srgbClr val="168FBA"/>
                </a:solidFill>
              </a:rPr>
              <a:t>for K-12 learners</a:t>
            </a:r>
            <a:r>
              <a:rPr lang="en-US" sz="3600" dirty="0"/>
              <a:t> by investigating approaches that address learner variability within the range of conditions under which online learning occurs.</a:t>
            </a:r>
          </a:p>
          <a:p>
            <a:endParaRPr lang="en-US" sz="3600" dirty="0"/>
          </a:p>
        </p:txBody>
      </p:sp>
    </p:spTree>
    <p:extLst>
      <p:ext uri="{BB962C8B-B14F-4D97-AF65-F5344CB8AC3E}">
        <p14:creationId xmlns:p14="http://schemas.microsoft.com/office/powerpoint/2010/main" xmlns="" val="1359656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t>eBook Hardware &amp; </a:t>
            </a:r>
            <a:r>
              <a:rPr lang="en-US" dirty="0" smtClean="0"/>
              <a:t>Software</a:t>
            </a:r>
          </a:p>
          <a:p>
            <a:pPr lvl="1"/>
            <a:r>
              <a:rPr lang="en-US" dirty="0"/>
              <a:t>Supplemental: Accessibility Issues in E-Books and E-Book </a:t>
            </a:r>
            <a:r>
              <a:rPr lang="en-US" dirty="0" smtClean="0"/>
              <a:t>Readers</a:t>
            </a:r>
          </a:p>
          <a:p>
            <a:pPr lvl="2"/>
            <a:r>
              <a:rPr lang="en-US" dirty="0">
                <a:hlinkClick r:id="rId2"/>
              </a:rPr>
              <a:t>http://</a:t>
            </a:r>
            <a:r>
              <a:rPr lang="en-US" dirty="0" smtClean="0">
                <a:hlinkClick r:id="rId2"/>
              </a:rPr>
              <a:t>wac.osu.edu/ebook-access-overview/</a:t>
            </a:r>
            <a:r>
              <a:rPr lang="en-US" dirty="0" smtClean="0"/>
              <a:t> </a:t>
            </a:r>
          </a:p>
          <a:p>
            <a:r>
              <a:rPr lang="en-US" dirty="0" smtClean="0"/>
              <a:t>Accessible Course Design</a:t>
            </a:r>
          </a:p>
          <a:p>
            <a:pPr lvl="1"/>
            <a:r>
              <a:rPr lang="en-US" dirty="0" smtClean="0"/>
              <a:t>How-to Guide for Creating Accessible Online Learning Content</a:t>
            </a:r>
          </a:p>
          <a:p>
            <a:pPr lvl="2"/>
            <a:r>
              <a:rPr lang="en-US" dirty="0">
                <a:hlinkClick r:id="rId3"/>
              </a:rPr>
              <a:t>http://projectone.cannect.org</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xmlns="" val="2856691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 #1</a:t>
            </a:r>
            <a:endParaRPr lang="en-US" dirty="0"/>
          </a:p>
        </p:txBody>
      </p:sp>
      <p:sp>
        <p:nvSpPr>
          <p:cNvPr id="2" name="Content Placeholder 1"/>
          <p:cNvSpPr>
            <a:spLocks noGrp="1"/>
          </p:cNvSpPr>
          <p:nvPr>
            <p:ph idx="1"/>
          </p:nvPr>
        </p:nvSpPr>
        <p:spPr>
          <a:xfrm>
            <a:off x="380999" y="2227070"/>
            <a:ext cx="8407893" cy="4777597"/>
          </a:xfrm>
        </p:spPr>
        <p:txBody>
          <a:bodyPr>
            <a:noAutofit/>
          </a:bodyPr>
          <a:lstStyle/>
          <a:p>
            <a:pPr marL="45720" indent="0">
              <a:buNone/>
            </a:pPr>
            <a:r>
              <a:rPr lang="en-US" sz="3600" dirty="0"/>
              <a:t>Identify and verify </a:t>
            </a:r>
            <a:r>
              <a:rPr lang="en-US" sz="3600" dirty="0">
                <a:solidFill>
                  <a:srgbClr val="168FBA"/>
                </a:solidFill>
              </a:rPr>
              <a:t>trends and issues </a:t>
            </a:r>
            <a:r>
              <a:rPr lang="en-US" sz="3600" dirty="0"/>
              <a:t>related to the participation of students with </a:t>
            </a:r>
            <a:r>
              <a:rPr lang="en-US" sz="3600" dirty="0" smtClean="0"/>
              <a:t>disabilities. </a:t>
            </a:r>
            <a:endParaRPr lang="en-US" sz="3600" dirty="0"/>
          </a:p>
        </p:txBody>
      </p:sp>
    </p:spTree>
    <p:extLst>
      <p:ext uri="{BB962C8B-B14F-4D97-AF65-F5344CB8AC3E}">
        <p14:creationId xmlns:p14="http://schemas.microsoft.com/office/powerpoint/2010/main" xmlns="" val="687145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 #2</a:t>
            </a:r>
            <a:endParaRPr lang="en-US" dirty="0"/>
          </a:p>
        </p:txBody>
      </p:sp>
      <p:sp>
        <p:nvSpPr>
          <p:cNvPr id="2" name="Content Placeholder 1"/>
          <p:cNvSpPr>
            <a:spLocks noGrp="1"/>
          </p:cNvSpPr>
          <p:nvPr>
            <p:ph idx="1"/>
          </p:nvPr>
        </p:nvSpPr>
        <p:spPr>
          <a:xfrm>
            <a:off x="457200" y="2067560"/>
            <a:ext cx="8229600" cy="4525963"/>
          </a:xfrm>
        </p:spPr>
        <p:txBody>
          <a:bodyPr>
            <a:noAutofit/>
          </a:bodyPr>
          <a:lstStyle/>
          <a:p>
            <a:pPr marL="45720" indent="0" algn="just">
              <a:buNone/>
            </a:pPr>
            <a:r>
              <a:rPr lang="en-US" sz="3600" dirty="0"/>
              <a:t>Identify and </a:t>
            </a:r>
            <a:r>
              <a:rPr lang="en-US" sz="3600" dirty="0" smtClean="0"/>
              <a:t>describe potential </a:t>
            </a:r>
            <a:r>
              <a:rPr lang="en-US" sz="3600" dirty="0">
                <a:solidFill>
                  <a:srgbClr val="168FBA"/>
                </a:solidFill>
              </a:rPr>
              <a:t>positive outcomes and negative consequences </a:t>
            </a:r>
            <a:r>
              <a:rPr lang="en-US" sz="3600" dirty="0"/>
              <a:t>of participation in online learning for students with </a:t>
            </a:r>
            <a:r>
              <a:rPr lang="en-US" sz="3600" dirty="0" smtClean="0"/>
              <a:t>disabilities. </a:t>
            </a:r>
            <a:endParaRPr lang="en-US" sz="3600" dirty="0"/>
          </a:p>
        </p:txBody>
      </p:sp>
    </p:spTree>
    <p:extLst>
      <p:ext uri="{BB962C8B-B14F-4D97-AF65-F5344CB8AC3E}">
        <p14:creationId xmlns:p14="http://schemas.microsoft.com/office/powerpoint/2010/main" xmlns="" val="2047250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 #3</a:t>
            </a:r>
            <a:endParaRPr lang="en-US" dirty="0"/>
          </a:p>
        </p:txBody>
      </p:sp>
      <p:sp>
        <p:nvSpPr>
          <p:cNvPr id="2" name="Content Placeholder 1"/>
          <p:cNvSpPr>
            <a:spLocks noGrp="1"/>
          </p:cNvSpPr>
          <p:nvPr>
            <p:ph idx="1"/>
          </p:nvPr>
        </p:nvSpPr>
        <p:spPr>
          <a:xfrm>
            <a:off x="380999" y="2054350"/>
            <a:ext cx="8407893" cy="4792197"/>
          </a:xfrm>
        </p:spPr>
        <p:txBody>
          <a:bodyPr>
            <a:noAutofit/>
          </a:bodyPr>
          <a:lstStyle/>
          <a:p>
            <a:pPr marL="45720" indent="0">
              <a:buNone/>
            </a:pPr>
            <a:r>
              <a:rPr lang="en-US" sz="3600" dirty="0" smtClean="0"/>
              <a:t>Identify </a:t>
            </a:r>
            <a:r>
              <a:rPr lang="en-US" sz="3600" dirty="0"/>
              <a:t>and develop </a:t>
            </a:r>
            <a:r>
              <a:rPr lang="en-US" sz="3600" dirty="0">
                <a:solidFill>
                  <a:srgbClr val="168FBA"/>
                </a:solidFill>
              </a:rPr>
              <a:t>promising approaches </a:t>
            </a:r>
            <a:r>
              <a:rPr lang="en-US" sz="3600" dirty="0"/>
              <a:t>for increasing the accessibility and potential effectiveness of online learning for students with disabilities. </a:t>
            </a:r>
          </a:p>
        </p:txBody>
      </p:sp>
    </p:spTree>
    <p:extLst>
      <p:ext uri="{BB962C8B-B14F-4D97-AF65-F5344CB8AC3E}">
        <p14:creationId xmlns:p14="http://schemas.microsoft.com/office/powerpoint/2010/main" xmlns="" val="925972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Goal #4</a:t>
            </a:r>
            <a:endParaRPr lang="en-US" dirty="0"/>
          </a:p>
        </p:txBody>
      </p:sp>
      <p:sp>
        <p:nvSpPr>
          <p:cNvPr id="2" name="Content Placeholder 1"/>
          <p:cNvSpPr>
            <a:spLocks noGrp="1"/>
          </p:cNvSpPr>
          <p:nvPr>
            <p:ph idx="1"/>
          </p:nvPr>
        </p:nvSpPr>
        <p:spPr>
          <a:xfrm>
            <a:off x="579120" y="2118360"/>
            <a:ext cx="8229600" cy="4525963"/>
          </a:xfrm>
        </p:spPr>
        <p:txBody>
          <a:bodyPr>
            <a:normAutofit/>
          </a:bodyPr>
          <a:lstStyle/>
          <a:p>
            <a:pPr marL="45720" indent="0">
              <a:buNone/>
            </a:pPr>
            <a:r>
              <a:rPr lang="en-US" sz="3600" dirty="0">
                <a:solidFill>
                  <a:srgbClr val="168FBA"/>
                </a:solidFill>
              </a:rPr>
              <a:t>Test</a:t>
            </a:r>
            <a:r>
              <a:rPr lang="en-US" sz="3600" dirty="0"/>
              <a:t> the </a:t>
            </a:r>
            <a:r>
              <a:rPr lang="en-US" sz="3600" dirty="0">
                <a:solidFill>
                  <a:srgbClr val="168FBA"/>
                </a:solidFill>
              </a:rPr>
              <a:t>feasibility, usability</a:t>
            </a:r>
            <a:r>
              <a:rPr lang="en-US" sz="3600" dirty="0"/>
              <a:t>, and potential effectiveness (or promise) of one or more key </a:t>
            </a:r>
            <a:r>
              <a:rPr lang="en-US" sz="3600" dirty="0" smtClean="0"/>
              <a:t>approaches. </a:t>
            </a:r>
            <a:endParaRPr lang="en-US" sz="3600" dirty="0"/>
          </a:p>
        </p:txBody>
      </p:sp>
    </p:spTree>
    <p:extLst>
      <p:ext uri="{BB962C8B-B14F-4D97-AF65-F5344CB8AC3E}">
        <p14:creationId xmlns:p14="http://schemas.microsoft.com/office/powerpoint/2010/main" xmlns="" val="1399732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Center’s Research Focus</a:t>
            </a:r>
            <a:endParaRPr lang="en-US" dirty="0"/>
          </a:p>
        </p:txBody>
      </p:sp>
      <p:sp>
        <p:nvSpPr>
          <p:cNvPr id="2" name="Content Placeholder 1"/>
          <p:cNvSpPr>
            <a:spLocks noGrp="1"/>
          </p:cNvSpPr>
          <p:nvPr>
            <p:ph idx="1"/>
          </p:nvPr>
        </p:nvSpPr>
        <p:spPr>
          <a:xfrm>
            <a:off x="1741170" y="2118360"/>
            <a:ext cx="6488430" cy="4525963"/>
          </a:xfrm>
        </p:spPr>
        <p:txBody>
          <a:bodyPr>
            <a:normAutofit/>
          </a:bodyPr>
          <a:lstStyle/>
          <a:p>
            <a:pPr marL="617220" indent="-571500"/>
            <a:r>
              <a:rPr lang="en-US" sz="3600" dirty="0" smtClean="0"/>
              <a:t>Learner Variability</a:t>
            </a:r>
          </a:p>
          <a:p>
            <a:pPr marL="617220" indent="-571500"/>
            <a:endParaRPr lang="en-US" sz="3600" dirty="0"/>
          </a:p>
          <a:p>
            <a:pPr marL="617220" indent="-571500"/>
            <a:r>
              <a:rPr lang="en-US" sz="3600" dirty="0" smtClean="0"/>
              <a:t>Contextual Variability</a:t>
            </a:r>
          </a:p>
          <a:p>
            <a:pPr marL="617220" indent="-571500"/>
            <a:endParaRPr lang="en-US" sz="3600" dirty="0"/>
          </a:p>
          <a:p>
            <a:pPr marL="617220" indent="-571500"/>
            <a:r>
              <a:rPr lang="en-US" sz="3600" dirty="0" smtClean="0"/>
              <a:t>System Design Variability</a:t>
            </a:r>
            <a:endParaRPr lang="en-US" sz="3600" dirty="0"/>
          </a:p>
        </p:txBody>
      </p:sp>
    </p:spTree>
    <p:extLst>
      <p:ext uri="{BB962C8B-B14F-4D97-AF65-F5344CB8AC3E}">
        <p14:creationId xmlns:p14="http://schemas.microsoft.com/office/powerpoint/2010/main" xmlns="" val="797062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Initial Concerns Uncovered</a:t>
            </a:r>
            <a:endParaRPr lang="en-US" dirty="0"/>
          </a:p>
        </p:txBody>
      </p:sp>
      <p:sp>
        <p:nvSpPr>
          <p:cNvPr id="2" name="Content Placeholder 1"/>
          <p:cNvSpPr>
            <a:spLocks noGrp="1"/>
          </p:cNvSpPr>
          <p:nvPr>
            <p:ph idx="1"/>
          </p:nvPr>
        </p:nvSpPr>
        <p:spPr>
          <a:xfrm>
            <a:off x="783908" y="1900238"/>
            <a:ext cx="7788592" cy="4186873"/>
          </a:xfrm>
        </p:spPr>
        <p:txBody>
          <a:bodyPr>
            <a:normAutofit/>
          </a:bodyPr>
          <a:lstStyle/>
          <a:p>
            <a:pPr lvl="0"/>
            <a:r>
              <a:rPr lang="en-US" sz="2400" b="1" dirty="0"/>
              <a:t>Consumer Reports:</a:t>
            </a:r>
            <a:r>
              <a:rPr lang="en-US" sz="2400" dirty="0"/>
              <a:t> </a:t>
            </a:r>
            <a:r>
              <a:rPr lang="en-US" sz="2400" dirty="0" smtClean="0"/>
              <a:t>complaints </a:t>
            </a:r>
            <a:r>
              <a:rPr lang="en-US" sz="2400" dirty="0"/>
              <a:t>and </a:t>
            </a:r>
            <a:r>
              <a:rPr lang="en-US" sz="2400" dirty="0" smtClean="0"/>
              <a:t>disputes are emerging </a:t>
            </a:r>
            <a:r>
              <a:rPr lang="en-US" sz="2400" dirty="0"/>
              <a:t>as parents and others express serious concerns about how students with disabilities are served in online learning environments</a:t>
            </a:r>
            <a:r>
              <a:rPr lang="en-US" sz="2400" dirty="0" smtClean="0"/>
              <a:t>.</a:t>
            </a:r>
          </a:p>
          <a:p>
            <a:pPr marL="0" lvl="0" indent="0">
              <a:buNone/>
            </a:pPr>
            <a:endParaRPr lang="en-US" sz="2400" dirty="0"/>
          </a:p>
          <a:p>
            <a:pPr lvl="0"/>
            <a:r>
              <a:rPr lang="en-US" sz="2400" b="1" dirty="0"/>
              <a:t>Policies</a:t>
            </a:r>
            <a:r>
              <a:rPr lang="en-US" sz="2400" dirty="0"/>
              <a:t>: Ambiguity </a:t>
            </a:r>
            <a:r>
              <a:rPr lang="en-US" sz="2400" dirty="0" smtClean="0"/>
              <a:t>exists </a:t>
            </a:r>
            <a:r>
              <a:rPr lang="en-US" sz="2400" dirty="0"/>
              <a:t>in </a:t>
            </a:r>
            <a:r>
              <a:rPr lang="en-US" sz="2400" dirty="0" smtClean="0"/>
              <a:t>state </a:t>
            </a:r>
            <a:r>
              <a:rPr lang="en-US" sz="2400" dirty="0"/>
              <a:t>and </a:t>
            </a:r>
            <a:r>
              <a:rPr lang="en-US" sz="2400" dirty="0" smtClean="0"/>
              <a:t>district </a:t>
            </a:r>
            <a:r>
              <a:rPr lang="en-US" sz="2400" dirty="0"/>
              <a:t>funding, policies, and roles and responsibilities for providing </a:t>
            </a:r>
            <a:r>
              <a:rPr lang="en-US" sz="2400" dirty="0" smtClean="0"/>
              <a:t>IEP-related </a:t>
            </a:r>
            <a:r>
              <a:rPr lang="en-US" sz="2400" dirty="0"/>
              <a:t>services to students with disabilities.</a:t>
            </a:r>
          </a:p>
        </p:txBody>
      </p:sp>
    </p:spTree>
    <p:extLst>
      <p:ext uri="{BB962C8B-B14F-4D97-AF65-F5344CB8AC3E}">
        <p14:creationId xmlns:p14="http://schemas.microsoft.com/office/powerpoint/2010/main" xmlns="" val="2958821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168FBA"/>
      </a:dk2>
      <a:lt2>
        <a:srgbClr val="EBEEEE"/>
      </a:lt2>
      <a:accent1>
        <a:srgbClr val="168FBA"/>
      </a:accent1>
      <a:accent2>
        <a:srgbClr val="FE7B08"/>
      </a:accent2>
      <a:accent3>
        <a:srgbClr val="E01616"/>
      </a:accent3>
      <a:accent4>
        <a:srgbClr val="9BB22C"/>
      </a:accent4>
      <a:accent5>
        <a:srgbClr val="4BACC6"/>
      </a:accent5>
      <a:accent6>
        <a:srgbClr val="F79646"/>
      </a:accent6>
      <a:hlink>
        <a:srgbClr val="E01616"/>
      </a:hlink>
      <a:folHlink>
        <a:srgbClr val="FF7B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1313</TotalTime>
  <Words>1098</Words>
  <Application>Microsoft Office PowerPoint</Application>
  <PresentationFormat>On-screen Show (4:3)</PresentationFormat>
  <Paragraphs>135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growing presence of digital learning materials in K-12 settings and the challenges to access</vt:lpstr>
      <vt:lpstr>Online Center Funding</vt:lpstr>
      <vt:lpstr>Our Mission</vt:lpstr>
      <vt:lpstr>Goal #1</vt:lpstr>
      <vt:lpstr>Goal #2</vt:lpstr>
      <vt:lpstr>Goal #3</vt:lpstr>
      <vt:lpstr>Goal #4</vt:lpstr>
      <vt:lpstr>The Center’s Research Focus</vt:lpstr>
      <vt:lpstr>Initial Concerns Uncovered</vt:lpstr>
      <vt:lpstr>Initial Concerns Uncovered</vt:lpstr>
      <vt:lpstr>Initial Concerns Uncovered</vt:lpstr>
      <vt:lpstr>Federal Policy Items</vt:lpstr>
      <vt:lpstr>Federal Policy Items</vt:lpstr>
      <vt:lpstr>Online Design Variability</vt:lpstr>
      <vt:lpstr>Online Design Variability</vt:lpstr>
      <vt:lpstr>Online Design Variability</vt:lpstr>
      <vt:lpstr>Voluntary Product Accessibility Template (VPAT)</vt:lpstr>
      <vt:lpstr>A Representative Sampling of Products</vt:lpstr>
      <vt:lpstr>A Representative Sampling of Products</vt:lpstr>
      <vt:lpstr>A Representative Sampling of Products</vt:lpstr>
      <vt:lpstr>A Representative Sampling of Products</vt:lpstr>
      <vt:lpstr>eReaders &amp; Mobile Devices</vt:lpstr>
      <vt:lpstr>Universal Design Efforts</vt:lpstr>
      <vt:lpstr>Universal Design Efforts</vt:lpstr>
      <vt:lpstr>Universal Design Efforts</vt:lpstr>
      <vt:lpstr>eBooks &amp; eTextbooks</vt:lpstr>
      <vt:lpstr>For more on the Center</vt:lpstr>
      <vt:lpstr>Resources</vt:lpstr>
      <vt:lpstr>Resources</vt:lpstr>
      <vt:lpstr>Resources</vt:lpstr>
    </vt:vector>
  </TitlesOfParts>
  <Company>University of Kansas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KU-CRL</dc:creator>
  <cp:lastModifiedBy>Norman Coombs</cp:lastModifiedBy>
  <cp:revision>55</cp:revision>
  <dcterms:created xsi:type="dcterms:W3CDTF">2012-08-21T12:04:00Z</dcterms:created>
  <dcterms:modified xsi:type="dcterms:W3CDTF">2012-09-17T18:24:44Z</dcterms:modified>
</cp:coreProperties>
</file>