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6" r:id="rId2"/>
    <p:sldId id="257" r:id="rId3"/>
    <p:sldId id="265" r:id="rId4"/>
    <p:sldId id="266" r:id="rId5"/>
    <p:sldId id="284" r:id="rId6"/>
    <p:sldId id="290" r:id="rId7"/>
    <p:sldId id="278" r:id="rId8"/>
    <p:sldId id="285" r:id="rId9"/>
    <p:sldId id="291" r:id="rId10"/>
    <p:sldId id="292" r:id="rId11"/>
    <p:sldId id="268" r:id="rId12"/>
    <p:sldId id="279" r:id="rId13"/>
    <p:sldId id="299" r:id="rId14"/>
    <p:sldId id="300" r:id="rId15"/>
    <p:sldId id="282" r:id="rId16"/>
    <p:sldId id="286" r:id="rId17"/>
    <p:sldId id="287" r:id="rId18"/>
    <p:sldId id="288" r:id="rId19"/>
    <p:sldId id="283" r:id="rId20"/>
    <p:sldId id="289" r:id="rId21"/>
    <p:sldId id="269" r:id="rId22"/>
    <p:sldId id="281" r:id="rId23"/>
    <p:sldId id="298" r:id="rId24"/>
    <p:sldId id="271" r:id="rId25"/>
    <p:sldId id="295" r:id="rId26"/>
    <p:sldId id="275" r:id="rId27"/>
    <p:sldId id="297" r:id="rId28"/>
    <p:sldId id="280" r:id="rId29"/>
    <p:sldId id="267" r:id="rId30"/>
    <p:sldId id="270" r:id="rId31"/>
    <p:sldId id="293" r:id="rId32"/>
    <p:sldId id="259" r:id="rId33"/>
    <p:sldId id="263" r:id="rId34"/>
    <p:sldId id="294" r:id="rId35"/>
    <p:sldId id="296" r:id="rId36"/>
    <p:sldId id="260" r:id="rId37"/>
    <p:sldId id="261" r:id="rId38"/>
    <p:sldId id="262" r:id="rId39"/>
    <p:sldId id="258"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4E8B"/>
    <a:srgbClr val="483D8B"/>
    <a:srgbClr val="003399"/>
    <a:srgbClr val="0066FF"/>
    <a:srgbClr val="000099"/>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60"/>
  </p:normalViewPr>
  <p:slideViewPr>
    <p:cSldViewPr snapToGrid="0">
      <p:cViewPr varScale="1">
        <p:scale>
          <a:sx n="67" d="100"/>
          <a:sy n="67" d="100"/>
        </p:scale>
        <p:origin x="1276"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C47B62-48F4-4632-94AC-559A3D15291E}" type="datetimeFigureOut">
              <a:rPr lang="en-US" smtClean="0"/>
              <a:t>1/15/2018</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AB6D76-2D63-4330-9472-D7CD2893171E}" type="slidenum">
              <a:rPr lang="en-US" smtClean="0"/>
              <a:t>‹#›</a:t>
            </a:fld>
            <a:endParaRPr lang="en-US" dirty="0"/>
          </a:p>
        </p:txBody>
      </p:sp>
    </p:spTree>
    <p:extLst>
      <p:ext uri="{BB962C8B-B14F-4D97-AF65-F5344CB8AC3E}">
        <p14:creationId xmlns:p14="http://schemas.microsoft.com/office/powerpoint/2010/main" val="39401403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AB6D76-2D63-4330-9472-D7CD2893171E}" type="slidenum">
              <a:rPr lang="en-US" smtClean="0"/>
              <a:t>1</a:t>
            </a:fld>
            <a:endParaRPr lang="en-US" dirty="0"/>
          </a:p>
        </p:txBody>
      </p:sp>
    </p:spTree>
    <p:extLst>
      <p:ext uri="{BB962C8B-B14F-4D97-AF65-F5344CB8AC3E}">
        <p14:creationId xmlns:p14="http://schemas.microsoft.com/office/powerpoint/2010/main" val="2800128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AB6D76-2D63-4330-9472-D7CD2893171E}" type="slidenum">
              <a:rPr lang="en-US" smtClean="0"/>
              <a:t>10</a:t>
            </a:fld>
            <a:endParaRPr lang="en-US" dirty="0"/>
          </a:p>
        </p:txBody>
      </p:sp>
    </p:spTree>
    <p:extLst>
      <p:ext uri="{BB962C8B-B14F-4D97-AF65-F5344CB8AC3E}">
        <p14:creationId xmlns:p14="http://schemas.microsoft.com/office/powerpoint/2010/main" val="30007485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AB6D76-2D63-4330-9472-D7CD2893171E}" type="slidenum">
              <a:rPr lang="en-US" smtClean="0"/>
              <a:t>11</a:t>
            </a:fld>
            <a:endParaRPr lang="en-US" dirty="0"/>
          </a:p>
        </p:txBody>
      </p:sp>
    </p:spTree>
    <p:extLst>
      <p:ext uri="{BB962C8B-B14F-4D97-AF65-F5344CB8AC3E}">
        <p14:creationId xmlns:p14="http://schemas.microsoft.com/office/powerpoint/2010/main" val="27259325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AB6D76-2D63-4330-9472-D7CD2893171E}" type="slidenum">
              <a:rPr lang="en-US" smtClean="0"/>
              <a:t>12</a:t>
            </a:fld>
            <a:endParaRPr lang="en-US" dirty="0"/>
          </a:p>
        </p:txBody>
      </p:sp>
    </p:spTree>
    <p:extLst>
      <p:ext uri="{BB962C8B-B14F-4D97-AF65-F5344CB8AC3E}">
        <p14:creationId xmlns:p14="http://schemas.microsoft.com/office/powerpoint/2010/main" val="3538439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AB6D76-2D63-4330-9472-D7CD2893171E}" type="slidenum">
              <a:rPr lang="en-US" smtClean="0"/>
              <a:t>13</a:t>
            </a:fld>
            <a:endParaRPr lang="en-US" dirty="0"/>
          </a:p>
        </p:txBody>
      </p:sp>
    </p:spTree>
    <p:extLst>
      <p:ext uri="{BB962C8B-B14F-4D97-AF65-F5344CB8AC3E}">
        <p14:creationId xmlns:p14="http://schemas.microsoft.com/office/powerpoint/2010/main" val="12094479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AB6D76-2D63-4330-9472-D7CD2893171E}" type="slidenum">
              <a:rPr lang="en-US" smtClean="0"/>
              <a:t>14</a:t>
            </a:fld>
            <a:endParaRPr lang="en-US" dirty="0"/>
          </a:p>
        </p:txBody>
      </p:sp>
    </p:spTree>
    <p:extLst>
      <p:ext uri="{BB962C8B-B14F-4D97-AF65-F5344CB8AC3E}">
        <p14:creationId xmlns:p14="http://schemas.microsoft.com/office/powerpoint/2010/main" val="11331322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AB6D76-2D63-4330-9472-D7CD2893171E}" type="slidenum">
              <a:rPr lang="en-US" smtClean="0"/>
              <a:t>15</a:t>
            </a:fld>
            <a:endParaRPr lang="en-US" dirty="0"/>
          </a:p>
        </p:txBody>
      </p:sp>
    </p:spTree>
    <p:extLst>
      <p:ext uri="{BB962C8B-B14F-4D97-AF65-F5344CB8AC3E}">
        <p14:creationId xmlns:p14="http://schemas.microsoft.com/office/powerpoint/2010/main" val="35287893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AB6D76-2D63-4330-9472-D7CD2893171E}" type="slidenum">
              <a:rPr lang="en-US" smtClean="0"/>
              <a:t>16</a:t>
            </a:fld>
            <a:endParaRPr lang="en-US" dirty="0"/>
          </a:p>
        </p:txBody>
      </p:sp>
    </p:spTree>
    <p:extLst>
      <p:ext uri="{BB962C8B-B14F-4D97-AF65-F5344CB8AC3E}">
        <p14:creationId xmlns:p14="http://schemas.microsoft.com/office/powerpoint/2010/main" val="2750975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AB6D76-2D63-4330-9472-D7CD2893171E}" type="slidenum">
              <a:rPr lang="en-US" smtClean="0"/>
              <a:t>17</a:t>
            </a:fld>
            <a:endParaRPr lang="en-US" dirty="0"/>
          </a:p>
        </p:txBody>
      </p:sp>
    </p:spTree>
    <p:extLst>
      <p:ext uri="{BB962C8B-B14F-4D97-AF65-F5344CB8AC3E}">
        <p14:creationId xmlns:p14="http://schemas.microsoft.com/office/powerpoint/2010/main" val="37306653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AB6D76-2D63-4330-9472-D7CD2893171E}" type="slidenum">
              <a:rPr lang="en-US" smtClean="0"/>
              <a:t>18</a:t>
            </a:fld>
            <a:endParaRPr lang="en-US" dirty="0"/>
          </a:p>
        </p:txBody>
      </p:sp>
    </p:spTree>
    <p:extLst>
      <p:ext uri="{BB962C8B-B14F-4D97-AF65-F5344CB8AC3E}">
        <p14:creationId xmlns:p14="http://schemas.microsoft.com/office/powerpoint/2010/main" val="9955415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AB6D76-2D63-4330-9472-D7CD2893171E}" type="slidenum">
              <a:rPr lang="en-US" smtClean="0"/>
              <a:t>19</a:t>
            </a:fld>
            <a:endParaRPr lang="en-US" dirty="0"/>
          </a:p>
        </p:txBody>
      </p:sp>
    </p:spTree>
    <p:extLst>
      <p:ext uri="{BB962C8B-B14F-4D97-AF65-F5344CB8AC3E}">
        <p14:creationId xmlns:p14="http://schemas.microsoft.com/office/powerpoint/2010/main" val="23329470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AB6D76-2D63-4330-9472-D7CD2893171E}" type="slidenum">
              <a:rPr lang="en-US" smtClean="0"/>
              <a:t>2</a:t>
            </a:fld>
            <a:endParaRPr lang="en-US" dirty="0"/>
          </a:p>
        </p:txBody>
      </p:sp>
    </p:spTree>
    <p:extLst>
      <p:ext uri="{BB962C8B-B14F-4D97-AF65-F5344CB8AC3E}">
        <p14:creationId xmlns:p14="http://schemas.microsoft.com/office/powerpoint/2010/main" val="31656105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AB6D76-2D63-4330-9472-D7CD2893171E}" type="slidenum">
              <a:rPr lang="en-US" smtClean="0"/>
              <a:t>20</a:t>
            </a:fld>
            <a:endParaRPr lang="en-US" dirty="0"/>
          </a:p>
        </p:txBody>
      </p:sp>
    </p:spTree>
    <p:extLst>
      <p:ext uri="{BB962C8B-B14F-4D97-AF65-F5344CB8AC3E}">
        <p14:creationId xmlns:p14="http://schemas.microsoft.com/office/powerpoint/2010/main" val="18494642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AB6D76-2D63-4330-9472-D7CD2893171E}" type="slidenum">
              <a:rPr lang="en-US" smtClean="0"/>
              <a:t>21</a:t>
            </a:fld>
            <a:endParaRPr lang="en-US" dirty="0"/>
          </a:p>
        </p:txBody>
      </p:sp>
    </p:spTree>
    <p:extLst>
      <p:ext uri="{BB962C8B-B14F-4D97-AF65-F5344CB8AC3E}">
        <p14:creationId xmlns:p14="http://schemas.microsoft.com/office/powerpoint/2010/main" val="42252519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AB6D76-2D63-4330-9472-D7CD2893171E}" type="slidenum">
              <a:rPr lang="en-US" smtClean="0"/>
              <a:t>22</a:t>
            </a:fld>
            <a:endParaRPr lang="en-US" dirty="0"/>
          </a:p>
        </p:txBody>
      </p:sp>
    </p:spTree>
    <p:extLst>
      <p:ext uri="{BB962C8B-B14F-4D97-AF65-F5344CB8AC3E}">
        <p14:creationId xmlns:p14="http://schemas.microsoft.com/office/powerpoint/2010/main" val="40285834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AB6D76-2D63-4330-9472-D7CD2893171E}" type="slidenum">
              <a:rPr lang="en-US" smtClean="0"/>
              <a:t>23</a:t>
            </a:fld>
            <a:endParaRPr lang="en-US" dirty="0"/>
          </a:p>
        </p:txBody>
      </p:sp>
    </p:spTree>
    <p:extLst>
      <p:ext uri="{BB962C8B-B14F-4D97-AF65-F5344CB8AC3E}">
        <p14:creationId xmlns:p14="http://schemas.microsoft.com/office/powerpoint/2010/main" val="12824161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AB6D76-2D63-4330-9472-D7CD2893171E}" type="slidenum">
              <a:rPr lang="en-US" smtClean="0"/>
              <a:t>24</a:t>
            </a:fld>
            <a:endParaRPr lang="en-US" dirty="0"/>
          </a:p>
        </p:txBody>
      </p:sp>
    </p:spTree>
    <p:extLst>
      <p:ext uri="{BB962C8B-B14F-4D97-AF65-F5344CB8AC3E}">
        <p14:creationId xmlns:p14="http://schemas.microsoft.com/office/powerpoint/2010/main" val="22971323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AB6D76-2D63-4330-9472-D7CD2893171E}" type="slidenum">
              <a:rPr lang="en-US" smtClean="0"/>
              <a:t>25</a:t>
            </a:fld>
            <a:endParaRPr lang="en-US" dirty="0"/>
          </a:p>
        </p:txBody>
      </p:sp>
    </p:spTree>
    <p:extLst>
      <p:ext uri="{BB962C8B-B14F-4D97-AF65-F5344CB8AC3E}">
        <p14:creationId xmlns:p14="http://schemas.microsoft.com/office/powerpoint/2010/main" val="38346259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AB6D76-2D63-4330-9472-D7CD2893171E}" type="slidenum">
              <a:rPr lang="en-US" smtClean="0"/>
              <a:t>26</a:t>
            </a:fld>
            <a:endParaRPr lang="en-US" dirty="0"/>
          </a:p>
        </p:txBody>
      </p:sp>
    </p:spTree>
    <p:extLst>
      <p:ext uri="{BB962C8B-B14F-4D97-AF65-F5344CB8AC3E}">
        <p14:creationId xmlns:p14="http://schemas.microsoft.com/office/powerpoint/2010/main" val="36088566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AB6D76-2D63-4330-9472-D7CD2893171E}" type="slidenum">
              <a:rPr lang="en-US" smtClean="0"/>
              <a:t>27</a:t>
            </a:fld>
            <a:endParaRPr lang="en-US" dirty="0"/>
          </a:p>
        </p:txBody>
      </p:sp>
    </p:spTree>
    <p:extLst>
      <p:ext uri="{BB962C8B-B14F-4D97-AF65-F5344CB8AC3E}">
        <p14:creationId xmlns:p14="http://schemas.microsoft.com/office/powerpoint/2010/main" val="30315124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AB6D76-2D63-4330-9472-D7CD2893171E}" type="slidenum">
              <a:rPr lang="en-US" smtClean="0"/>
              <a:t>28</a:t>
            </a:fld>
            <a:endParaRPr lang="en-US" dirty="0"/>
          </a:p>
        </p:txBody>
      </p:sp>
    </p:spTree>
    <p:extLst>
      <p:ext uri="{BB962C8B-B14F-4D97-AF65-F5344CB8AC3E}">
        <p14:creationId xmlns:p14="http://schemas.microsoft.com/office/powerpoint/2010/main" val="29791214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AB6D76-2D63-4330-9472-D7CD2893171E}" type="slidenum">
              <a:rPr lang="en-US" smtClean="0"/>
              <a:t>29</a:t>
            </a:fld>
            <a:endParaRPr lang="en-US" dirty="0"/>
          </a:p>
        </p:txBody>
      </p:sp>
    </p:spTree>
    <p:extLst>
      <p:ext uri="{BB962C8B-B14F-4D97-AF65-F5344CB8AC3E}">
        <p14:creationId xmlns:p14="http://schemas.microsoft.com/office/powerpoint/2010/main" val="14716904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AB6D76-2D63-4330-9472-D7CD2893171E}" type="slidenum">
              <a:rPr lang="en-US" smtClean="0"/>
              <a:t>3</a:t>
            </a:fld>
            <a:endParaRPr lang="en-US" dirty="0"/>
          </a:p>
        </p:txBody>
      </p:sp>
    </p:spTree>
    <p:extLst>
      <p:ext uri="{BB962C8B-B14F-4D97-AF65-F5344CB8AC3E}">
        <p14:creationId xmlns:p14="http://schemas.microsoft.com/office/powerpoint/2010/main" val="18857893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AB6D76-2D63-4330-9472-D7CD2893171E}" type="slidenum">
              <a:rPr lang="en-US" smtClean="0"/>
              <a:t>30</a:t>
            </a:fld>
            <a:endParaRPr lang="en-US" dirty="0"/>
          </a:p>
        </p:txBody>
      </p:sp>
    </p:spTree>
    <p:extLst>
      <p:ext uri="{BB962C8B-B14F-4D97-AF65-F5344CB8AC3E}">
        <p14:creationId xmlns:p14="http://schemas.microsoft.com/office/powerpoint/2010/main" val="40835471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AB6D76-2D63-4330-9472-D7CD2893171E}" type="slidenum">
              <a:rPr lang="en-US" smtClean="0"/>
              <a:t>31</a:t>
            </a:fld>
            <a:endParaRPr lang="en-US" dirty="0"/>
          </a:p>
        </p:txBody>
      </p:sp>
    </p:spTree>
    <p:extLst>
      <p:ext uri="{BB962C8B-B14F-4D97-AF65-F5344CB8AC3E}">
        <p14:creationId xmlns:p14="http://schemas.microsoft.com/office/powerpoint/2010/main" val="2622348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AB6D76-2D63-4330-9472-D7CD2893171E}" type="slidenum">
              <a:rPr lang="en-US" smtClean="0"/>
              <a:t>32</a:t>
            </a:fld>
            <a:endParaRPr lang="en-US" dirty="0"/>
          </a:p>
        </p:txBody>
      </p:sp>
    </p:spTree>
    <p:extLst>
      <p:ext uri="{BB962C8B-B14F-4D97-AF65-F5344CB8AC3E}">
        <p14:creationId xmlns:p14="http://schemas.microsoft.com/office/powerpoint/2010/main" val="18627476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AB6D76-2D63-4330-9472-D7CD2893171E}" type="slidenum">
              <a:rPr lang="en-US" smtClean="0"/>
              <a:t>33</a:t>
            </a:fld>
            <a:endParaRPr lang="en-US" dirty="0"/>
          </a:p>
        </p:txBody>
      </p:sp>
    </p:spTree>
    <p:extLst>
      <p:ext uri="{BB962C8B-B14F-4D97-AF65-F5344CB8AC3E}">
        <p14:creationId xmlns:p14="http://schemas.microsoft.com/office/powerpoint/2010/main" val="16886115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AB6D76-2D63-4330-9472-D7CD2893171E}" type="slidenum">
              <a:rPr lang="en-US" smtClean="0"/>
              <a:t>34</a:t>
            </a:fld>
            <a:endParaRPr lang="en-US" dirty="0"/>
          </a:p>
        </p:txBody>
      </p:sp>
    </p:spTree>
    <p:extLst>
      <p:ext uri="{BB962C8B-B14F-4D97-AF65-F5344CB8AC3E}">
        <p14:creationId xmlns:p14="http://schemas.microsoft.com/office/powerpoint/2010/main" val="115889948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AB6D76-2D63-4330-9472-D7CD2893171E}" type="slidenum">
              <a:rPr lang="en-US" smtClean="0"/>
              <a:t>35</a:t>
            </a:fld>
            <a:endParaRPr lang="en-US" dirty="0"/>
          </a:p>
        </p:txBody>
      </p:sp>
    </p:spTree>
    <p:extLst>
      <p:ext uri="{BB962C8B-B14F-4D97-AF65-F5344CB8AC3E}">
        <p14:creationId xmlns:p14="http://schemas.microsoft.com/office/powerpoint/2010/main" val="132758308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AB6D76-2D63-4330-9472-D7CD2893171E}" type="slidenum">
              <a:rPr lang="en-US" smtClean="0"/>
              <a:t>36</a:t>
            </a:fld>
            <a:endParaRPr lang="en-US" dirty="0"/>
          </a:p>
        </p:txBody>
      </p:sp>
    </p:spTree>
    <p:extLst>
      <p:ext uri="{BB962C8B-B14F-4D97-AF65-F5344CB8AC3E}">
        <p14:creationId xmlns:p14="http://schemas.microsoft.com/office/powerpoint/2010/main" val="406069737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AB6D76-2D63-4330-9472-D7CD2893171E}" type="slidenum">
              <a:rPr lang="en-US" smtClean="0"/>
              <a:t>37</a:t>
            </a:fld>
            <a:endParaRPr lang="en-US" dirty="0"/>
          </a:p>
        </p:txBody>
      </p:sp>
    </p:spTree>
    <p:extLst>
      <p:ext uri="{BB962C8B-B14F-4D97-AF65-F5344CB8AC3E}">
        <p14:creationId xmlns:p14="http://schemas.microsoft.com/office/powerpoint/2010/main" val="56682209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AB6D76-2D63-4330-9472-D7CD2893171E}" type="slidenum">
              <a:rPr lang="en-US" smtClean="0"/>
              <a:t>38</a:t>
            </a:fld>
            <a:endParaRPr lang="en-US" dirty="0"/>
          </a:p>
        </p:txBody>
      </p:sp>
    </p:spTree>
    <p:extLst>
      <p:ext uri="{BB962C8B-B14F-4D97-AF65-F5344CB8AC3E}">
        <p14:creationId xmlns:p14="http://schemas.microsoft.com/office/powerpoint/2010/main" val="268819868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5AB6D76-2D63-4330-9472-D7CD2893171E}" type="slidenum">
              <a:rPr lang="en-US" smtClean="0"/>
              <a:t>39</a:t>
            </a:fld>
            <a:endParaRPr lang="en-US" dirty="0"/>
          </a:p>
        </p:txBody>
      </p:sp>
    </p:spTree>
    <p:extLst>
      <p:ext uri="{BB962C8B-B14F-4D97-AF65-F5344CB8AC3E}">
        <p14:creationId xmlns:p14="http://schemas.microsoft.com/office/powerpoint/2010/main" val="24015098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AB6D76-2D63-4330-9472-D7CD2893171E}" type="slidenum">
              <a:rPr lang="en-US" smtClean="0"/>
              <a:t>4</a:t>
            </a:fld>
            <a:endParaRPr lang="en-US" dirty="0"/>
          </a:p>
        </p:txBody>
      </p:sp>
    </p:spTree>
    <p:extLst>
      <p:ext uri="{BB962C8B-B14F-4D97-AF65-F5344CB8AC3E}">
        <p14:creationId xmlns:p14="http://schemas.microsoft.com/office/powerpoint/2010/main" val="4377974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AB6D76-2D63-4330-9472-D7CD2893171E}" type="slidenum">
              <a:rPr lang="en-US" smtClean="0"/>
              <a:t>5</a:t>
            </a:fld>
            <a:endParaRPr lang="en-US" dirty="0"/>
          </a:p>
        </p:txBody>
      </p:sp>
    </p:spTree>
    <p:extLst>
      <p:ext uri="{BB962C8B-B14F-4D97-AF65-F5344CB8AC3E}">
        <p14:creationId xmlns:p14="http://schemas.microsoft.com/office/powerpoint/2010/main" val="17936311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AB6D76-2D63-4330-9472-D7CD2893171E}" type="slidenum">
              <a:rPr lang="en-US" smtClean="0"/>
              <a:t>6</a:t>
            </a:fld>
            <a:endParaRPr lang="en-US" dirty="0"/>
          </a:p>
        </p:txBody>
      </p:sp>
    </p:spTree>
    <p:extLst>
      <p:ext uri="{BB962C8B-B14F-4D97-AF65-F5344CB8AC3E}">
        <p14:creationId xmlns:p14="http://schemas.microsoft.com/office/powerpoint/2010/main" val="22981958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AB6D76-2D63-4330-9472-D7CD2893171E}" type="slidenum">
              <a:rPr lang="en-US" smtClean="0"/>
              <a:t>7</a:t>
            </a:fld>
            <a:endParaRPr lang="en-US" dirty="0"/>
          </a:p>
        </p:txBody>
      </p:sp>
    </p:spTree>
    <p:extLst>
      <p:ext uri="{BB962C8B-B14F-4D97-AF65-F5344CB8AC3E}">
        <p14:creationId xmlns:p14="http://schemas.microsoft.com/office/powerpoint/2010/main" val="10951514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AB6D76-2D63-4330-9472-D7CD2893171E}" type="slidenum">
              <a:rPr lang="en-US" smtClean="0"/>
              <a:t>8</a:t>
            </a:fld>
            <a:endParaRPr lang="en-US" dirty="0"/>
          </a:p>
        </p:txBody>
      </p:sp>
    </p:spTree>
    <p:extLst>
      <p:ext uri="{BB962C8B-B14F-4D97-AF65-F5344CB8AC3E}">
        <p14:creationId xmlns:p14="http://schemas.microsoft.com/office/powerpoint/2010/main" val="21403401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AB6D76-2D63-4330-9472-D7CD2893171E}" type="slidenum">
              <a:rPr lang="en-US" smtClean="0"/>
              <a:t>9</a:t>
            </a:fld>
            <a:endParaRPr lang="en-US" dirty="0"/>
          </a:p>
        </p:txBody>
      </p:sp>
    </p:spTree>
    <p:extLst>
      <p:ext uri="{BB962C8B-B14F-4D97-AF65-F5344CB8AC3E}">
        <p14:creationId xmlns:p14="http://schemas.microsoft.com/office/powerpoint/2010/main" val="29580360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665163"/>
            <a:ext cx="6858000" cy="1402720"/>
          </a:xfrm>
        </p:spPr>
        <p:txBody>
          <a:bodyPr anchor="b"/>
          <a:lstStyle>
            <a:lvl1pPr algn="ctr">
              <a:defRPr sz="450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143000" y="4600414"/>
            <a:ext cx="6858000" cy="1655762"/>
          </a:xfrm>
        </p:spPr>
        <p:txBody>
          <a:bodyPr/>
          <a:lstStyle>
            <a:lvl1pPr marL="0" indent="0" algn="ctr">
              <a:buNone/>
              <a:defRPr sz="1800"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6" name="Slide Number Placeholder 5"/>
          <p:cNvSpPr>
            <a:spLocks noGrp="1"/>
          </p:cNvSpPr>
          <p:nvPr>
            <p:ph type="sldNum" sz="quarter" idx="12"/>
          </p:nvPr>
        </p:nvSpPr>
        <p:spPr/>
        <p:txBody>
          <a:bodyPr/>
          <a:lstStyle/>
          <a:p>
            <a:fld id="{813DD9F9-0797-4B7C-9282-E1A945DFFE3C}" type="slidenum">
              <a:rPr lang="en-US" smtClean="0"/>
              <a:t>‹#›</a:t>
            </a:fld>
            <a:endParaRPr lang="en-US" dirty="0"/>
          </a:p>
        </p:txBody>
      </p:sp>
      <p:sp>
        <p:nvSpPr>
          <p:cNvPr id="5" name="Rectangle 4"/>
          <p:cNvSpPr/>
          <p:nvPr userDrawn="1"/>
        </p:nvSpPr>
        <p:spPr>
          <a:xfrm>
            <a:off x="0" y="0"/>
            <a:ext cx="9144000" cy="144000"/>
          </a:xfrm>
          <a:prstGeom prst="rect">
            <a:avLst/>
          </a:prstGeom>
          <a:solidFill>
            <a:srgbClr val="104E8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91840" y="2417197"/>
            <a:ext cx="2263505" cy="1833902"/>
          </a:xfrm>
          <a:prstGeom prst="rect">
            <a:avLst/>
          </a:prstGeom>
        </p:spPr>
      </p:pic>
    </p:spTree>
    <p:extLst>
      <p:ext uri="{BB962C8B-B14F-4D97-AF65-F5344CB8AC3E}">
        <p14:creationId xmlns:p14="http://schemas.microsoft.com/office/powerpoint/2010/main" val="36466943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813DD9F9-0797-4B7C-9282-E1A945DFFE3C}" type="slidenum">
              <a:rPr lang="en-US" smtClean="0"/>
              <a:t>‹#›</a:t>
            </a:fld>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7131" y="165619"/>
            <a:ext cx="740753" cy="1103344"/>
          </a:xfrm>
          <a:prstGeom prst="rect">
            <a:avLst/>
          </a:prstGeom>
          <a:ln>
            <a:solidFill>
              <a:srgbClr val="104E8B"/>
            </a:solidFill>
          </a:ln>
        </p:spPr>
      </p:pic>
    </p:spTree>
    <p:extLst>
      <p:ext uri="{BB962C8B-B14F-4D97-AF65-F5344CB8AC3E}">
        <p14:creationId xmlns:p14="http://schemas.microsoft.com/office/powerpoint/2010/main" val="5906488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EED34A9C-1FB3-4B50-ACE1-A06308F1530B}" type="datetimeFigureOut">
              <a:rPr lang="en-US" smtClean="0"/>
              <a:t>1/15/2018</a:t>
            </a:fld>
            <a:endParaRPr lang="en-US" dirty="0"/>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813DD9F9-0797-4B7C-9282-E1A945DFFE3C}" type="slidenum">
              <a:rPr lang="en-US" smtClean="0"/>
              <a:t>‹#›</a:t>
            </a:fld>
            <a:endParaRPr lang="en-US" dirty="0"/>
          </a:p>
        </p:txBody>
      </p:sp>
    </p:spTree>
    <p:extLst>
      <p:ext uri="{BB962C8B-B14F-4D97-AF65-F5344CB8AC3E}">
        <p14:creationId xmlns:p14="http://schemas.microsoft.com/office/powerpoint/2010/main" val="8314484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EED34A9C-1FB3-4B50-ACE1-A06308F1530B}" type="datetimeFigureOut">
              <a:rPr lang="en-US" smtClean="0"/>
              <a:t>1/15/2018</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813DD9F9-0797-4B7C-9282-E1A945DFFE3C}" type="slidenum">
              <a:rPr lang="en-US" smtClean="0"/>
              <a:t>‹#›</a:t>
            </a:fld>
            <a:endParaRPr lang="en-US" dirty="0"/>
          </a:p>
        </p:txBody>
      </p:sp>
    </p:spTree>
    <p:extLst>
      <p:ext uri="{BB962C8B-B14F-4D97-AF65-F5344CB8AC3E}">
        <p14:creationId xmlns:p14="http://schemas.microsoft.com/office/powerpoint/2010/main" val="29986459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EED34A9C-1FB3-4B50-ACE1-A06308F1530B}" type="datetimeFigureOut">
              <a:rPr lang="en-US" smtClean="0"/>
              <a:t>1/15/2018</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813DD9F9-0797-4B7C-9282-E1A945DFFE3C}" type="slidenum">
              <a:rPr lang="en-US" smtClean="0"/>
              <a:t>‹#›</a:t>
            </a:fld>
            <a:endParaRPr lang="en-US" dirty="0"/>
          </a:p>
        </p:txBody>
      </p:sp>
    </p:spTree>
    <p:extLst>
      <p:ext uri="{BB962C8B-B14F-4D97-AF65-F5344CB8AC3E}">
        <p14:creationId xmlns:p14="http://schemas.microsoft.com/office/powerpoint/2010/main" val="12108334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EED34A9C-1FB3-4B50-ACE1-A06308F1530B}" type="datetimeFigureOut">
              <a:rPr lang="en-US" smtClean="0"/>
              <a:t>1/15/2018</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813DD9F9-0797-4B7C-9282-E1A945DFFE3C}" type="slidenum">
              <a:rPr lang="en-US" smtClean="0"/>
              <a:t>‹#›</a:t>
            </a:fld>
            <a:endParaRPr lang="en-US" dirty="0"/>
          </a:p>
        </p:txBody>
      </p:sp>
    </p:spTree>
    <p:extLst>
      <p:ext uri="{BB962C8B-B14F-4D97-AF65-F5344CB8AC3E}">
        <p14:creationId xmlns:p14="http://schemas.microsoft.com/office/powerpoint/2010/main" val="40035791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EED34A9C-1FB3-4B50-ACE1-A06308F1530B}" type="datetimeFigureOut">
              <a:rPr lang="en-US" smtClean="0"/>
              <a:t>1/15/2018</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813DD9F9-0797-4B7C-9282-E1A945DFFE3C}" type="slidenum">
              <a:rPr lang="en-US" smtClean="0"/>
              <a:t>‹#›</a:t>
            </a:fld>
            <a:endParaRPr lang="en-US" dirty="0"/>
          </a:p>
        </p:txBody>
      </p:sp>
    </p:spTree>
    <p:extLst>
      <p:ext uri="{BB962C8B-B14F-4D97-AF65-F5344CB8AC3E}">
        <p14:creationId xmlns:p14="http://schemas.microsoft.com/office/powerpoint/2010/main" val="3903234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813DD9F9-0797-4B7C-9282-E1A945DFFE3C}" type="slidenum">
              <a:rPr lang="en-US" smtClean="0"/>
              <a:t>‹#›</a:t>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6390" y="165619"/>
            <a:ext cx="793972" cy="1080000"/>
          </a:xfrm>
          <a:prstGeom prst="rect">
            <a:avLst/>
          </a:prstGeom>
          <a:ln>
            <a:solidFill>
              <a:srgbClr val="104E8B"/>
            </a:solidFill>
          </a:ln>
        </p:spPr>
      </p:pic>
    </p:spTree>
    <p:extLst>
      <p:ext uri="{BB962C8B-B14F-4D97-AF65-F5344CB8AC3E}">
        <p14:creationId xmlns:p14="http://schemas.microsoft.com/office/powerpoint/2010/main" val="6598639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Picture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813DD9F9-0797-4B7C-9282-E1A945DFFE3C}" type="slidenum">
              <a:rPr lang="en-US" smtClean="0"/>
              <a:t>‹#›</a:t>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165619"/>
            <a:ext cx="866957" cy="1080000"/>
          </a:xfrm>
          <a:prstGeom prst="rect">
            <a:avLst/>
          </a:prstGeom>
          <a:ln>
            <a:solidFill>
              <a:srgbClr val="104E8B"/>
            </a:solidFill>
          </a:ln>
        </p:spPr>
      </p:pic>
    </p:spTree>
    <p:extLst>
      <p:ext uri="{BB962C8B-B14F-4D97-AF65-F5344CB8AC3E}">
        <p14:creationId xmlns:p14="http://schemas.microsoft.com/office/powerpoint/2010/main" val="4249411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Picture 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813DD9F9-0797-4B7C-9282-E1A945DFFE3C}" type="slidenum">
              <a:rPr lang="en-US" smtClean="0"/>
              <a:t>‹#›</a:t>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4138" y="165619"/>
            <a:ext cx="930588" cy="1080000"/>
          </a:xfrm>
          <a:prstGeom prst="rect">
            <a:avLst/>
          </a:prstGeom>
          <a:ln>
            <a:solidFill>
              <a:srgbClr val="104E8B"/>
            </a:solidFill>
          </a:ln>
        </p:spPr>
      </p:pic>
    </p:spTree>
    <p:extLst>
      <p:ext uri="{BB962C8B-B14F-4D97-AF65-F5344CB8AC3E}">
        <p14:creationId xmlns:p14="http://schemas.microsoft.com/office/powerpoint/2010/main" val="4426672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Conta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Content Placeholder 2"/>
          <p:cNvSpPr>
            <a:spLocks noGrp="1"/>
          </p:cNvSpPr>
          <p:nvPr>
            <p:ph idx="1" hasCustomPrompt="1"/>
          </p:nvPr>
        </p:nvSpPr>
        <p:spPr>
          <a:xfrm>
            <a:off x="498313" y="1664765"/>
            <a:ext cx="5037365" cy="4586744"/>
          </a:xfrm>
        </p:spPr>
        <p:txBody>
          <a:bodyPr/>
          <a:lstStyle>
            <a:lvl1pPr marL="0" indent="0">
              <a:buFontTx/>
              <a:buNone/>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CA" dirty="0"/>
              <a:t>Click to add content</a:t>
            </a:r>
            <a:endParaRPr lang="en-US" dirty="0"/>
          </a:p>
        </p:txBody>
      </p:sp>
      <p:sp>
        <p:nvSpPr>
          <p:cNvPr id="6" name="Slide Number Placeholder 5"/>
          <p:cNvSpPr>
            <a:spLocks noGrp="1"/>
          </p:cNvSpPr>
          <p:nvPr>
            <p:ph type="sldNum" sz="quarter" idx="12"/>
          </p:nvPr>
        </p:nvSpPr>
        <p:spPr/>
        <p:txBody>
          <a:bodyPr/>
          <a:lstStyle/>
          <a:p>
            <a:fld id="{813DD9F9-0797-4B7C-9282-E1A945DFFE3C}" type="slidenum">
              <a:rPr lang="en-US" smtClean="0"/>
              <a:t>‹#›</a:t>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5760" y="165619"/>
            <a:ext cx="900861" cy="1103344"/>
          </a:xfrm>
          <a:prstGeom prst="rect">
            <a:avLst/>
          </a:prstGeom>
          <a:ln>
            <a:solidFill>
              <a:srgbClr val="104E8B"/>
            </a:solidFill>
          </a:ln>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46270" y="2392417"/>
            <a:ext cx="2590074" cy="3131439"/>
          </a:xfrm>
          <a:prstGeom prst="rect">
            <a:avLst/>
          </a:prstGeom>
          <a:ln>
            <a:solidFill>
              <a:srgbClr val="104E8B"/>
            </a:solidFill>
          </a:ln>
        </p:spPr>
      </p:pic>
    </p:spTree>
    <p:extLst>
      <p:ext uri="{BB962C8B-B14F-4D97-AF65-F5344CB8AC3E}">
        <p14:creationId xmlns:p14="http://schemas.microsoft.com/office/powerpoint/2010/main" val="3389647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Contact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Content Placeholder 2"/>
          <p:cNvSpPr>
            <a:spLocks noGrp="1"/>
          </p:cNvSpPr>
          <p:nvPr>
            <p:ph idx="1" hasCustomPrompt="1"/>
          </p:nvPr>
        </p:nvSpPr>
        <p:spPr>
          <a:xfrm>
            <a:off x="498313" y="1664765"/>
            <a:ext cx="5037365" cy="4586744"/>
          </a:xfrm>
        </p:spPr>
        <p:txBody>
          <a:bodyPr/>
          <a:lstStyle>
            <a:lvl1pPr marL="0" indent="0">
              <a:buFontTx/>
              <a:buNone/>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CA" dirty="0"/>
              <a:t>Click to add content</a:t>
            </a:r>
            <a:endParaRPr lang="en-US" dirty="0"/>
          </a:p>
        </p:txBody>
      </p:sp>
      <p:sp>
        <p:nvSpPr>
          <p:cNvPr id="6" name="Slide Number Placeholder 5"/>
          <p:cNvSpPr>
            <a:spLocks noGrp="1"/>
          </p:cNvSpPr>
          <p:nvPr>
            <p:ph type="sldNum" sz="quarter" idx="12"/>
          </p:nvPr>
        </p:nvSpPr>
        <p:spPr/>
        <p:txBody>
          <a:bodyPr/>
          <a:lstStyle/>
          <a:p>
            <a:fld id="{813DD9F9-0797-4B7C-9282-E1A945DFFE3C}" type="slidenum">
              <a:rPr lang="en-US" smtClean="0"/>
              <a:t>‹#›</a:t>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5760" y="165619"/>
            <a:ext cx="900861" cy="1103344"/>
          </a:xfrm>
          <a:prstGeom prst="rect">
            <a:avLst/>
          </a:prstGeom>
          <a:ln>
            <a:solidFill>
              <a:srgbClr val="104E8B"/>
            </a:solidFill>
          </a:ln>
        </p:spPr>
      </p:pic>
      <p:pic>
        <p:nvPicPr>
          <p:cNvPr id="4" name="Picture 3">
            <a:extLst>
              <a:ext uri="{FF2B5EF4-FFF2-40B4-BE49-F238E27FC236}">
                <a16:creationId xmlns:a16="http://schemas.microsoft.com/office/drawing/2014/main" id="{14379E3C-37F3-4A1D-A5E3-7048C6202ED8}"/>
              </a:ext>
            </a:extLst>
          </p:cNvPr>
          <p:cNvPicPr>
            <a:picLocks noChangeAspect="1"/>
          </p:cNvPicPr>
          <p:nvPr userDrawn="1"/>
        </p:nvPicPr>
        <p:blipFill>
          <a:blip r:embed="rId3"/>
          <a:stretch>
            <a:fillRect/>
          </a:stretch>
        </p:blipFill>
        <p:spPr>
          <a:xfrm>
            <a:off x="5951782" y="2508069"/>
            <a:ext cx="2550215" cy="2898276"/>
          </a:xfrm>
          <a:prstGeom prst="rect">
            <a:avLst/>
          </a:prstGeom>
        </p:spPr>
      </p:pic>
    </p:spTree>
    <p:extLst>
      <p:ext uri="{BB962C8B-B14F-4D97-AF65-F5344CB8AC3E}">
        <p14:creationId xmlns:p14="http://schemas.microsoft.com/office/powerpoint/2010/main" val="20351607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8650" y="1709737"/>
            <a:ext cx="5344886" cy="1933287"/>
          </a:xfrm>
        </p:spPr>
        <p:txBody>
          <a:bodyPr anchor="b">
            <a:normAutofit/>
          </a:bodyPr>
          <a:lstStyle>
            <a:lvl1pPr>
              <a:defRPr sz="3750" baseline="0"/>
            </a:lvl1pPr>
          </a:lstStyle>
          <a:p>
            <a:r>
              <a:rPr lang="en-US"/>
              <a:t>Click to edit Master title style</a:t>
            </a:r>
            <a:endParaRPr lang="en-US" dirty="0"/>
          </a:p>
        </p:txBody>
      </p:sp>
      <p:sp>
        <p:nvSpPr>
          <p:cNvPr id="3" name="Text Placeholder 2"/>
          <p:cNvSpPr>
            <a:spLocks noGrp="1"/>
          </p:cNvSpPr>
          <p:nvPr>
            <p:ph type="body" idx="1"/>
          </p:nvPr>
        </p:nvSpPr>
        <p:spPr>
          <a:xfrm>
            <a:off x="649644" y="4227999"/>
            <a:ext cx="7886700" cy="1500187"/>
          </a:xfrm>
        </p:spPr>
        <p:txBody>
          <a:bodyPr/>
          <a:lstStyle>
            <a:lvl1pPr marL="0" indent="0">
              <a:buNone/>
              <a:defRPr sz="1800" baseline="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p:txBody>
          <a:bodyPr/>
          <a:lstStyle/>
          <a:p>
            <a:fld id="{813DD9F9-0797-4B7C-9282-E1A945DFFE3C}" type="slidenum">
              <a:rPr lang="en-US" smtClean="0"/>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35486" y="1709737"/>
            <a:ext cx="1520847" cy="1933287"/>
          </a:xfrm>
          <a:prstGeom prst="rect">
            <a:avLst/>
          </a:prstGeom>
          <a:ln>
            <a:solidFill>
              <a:srgbClr val="104E8B"/>
            </a:solidFill>
          </a:ln>
        </p:spPr>
      </p:pic>
      <p:sp>
        <p:nvSpPr>
          <p:cNvPr id="9" name="Rectangle 8"/>
          <p:cNvSpPr/>
          <p:nvPr userDrawn="1"/>
        </p:nvSpPr>
        <p:spPr>
          <a:xfrm>
            <a:off x="0" y="0"/>
            <a:ext cx="9144000" cy="144000"/>
          </a:xfrm>
          <a:prstGeom prst="rect">
            <a:avLst/>
          </a:prstGeom>
          <a:solidFill>
            <a:srgbClr val="104E8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40410645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EED34A9C-1FB3-4B50-ACE1-A06308F1530B}" type="datetimeFigureOut">
              <a:rPr lang="en-US" smtClean="0"/>
              <a:t>1/15/2018</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813DD9F9-0797-4B7C-9282-E1A945DFFE3C}" type="slidenum">
              <a:rPr lang="en-US" smtClean="0"/>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8650" y="165619"/>
            <a:ext cx="654566" cy="1103344"/>
          </a:xfrm>
          <a:prstGeom prst="rect">
            <a:avLst/>
          </a:prstGeom>
          <a:ln>
            <a:solidFill>
              <a:srgbClr val="104E8B"/>
            </a:solidFill>
          </a:ln>
        </p:spPr>
      </p:pic>
    </p:spTree>
    <p:extLst>
      <p:ext uri="{BB962C8B-B14F-4D97-AF65-F5344CB8AC3E}">
        <p14:creationId xmlns:p14="http://schemas.microsoft.com/office/powerpoint/2010/main" val="3956459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50606" y="365126"/>
            <a:ext cx="7165935" cy="1004258"/>
          </a:xfrm>
        </p:spPr>
        <p:txBody>
          <a:bodyPr/>
          <a:lstStyle/>
          <a:p>
            <a:r>
              <a:rPr lang="en-US"/>
              <a:t>Click to edit Master title style</a:t>
            </a:r>
          </a:p>
        </p:txBody>
      </p:sp>
      <p:sp>
        <p:nvSpPr>
          <p:cNvPr id="3" name="Text Placeholder 2"/>
          <p:cNvSpPr>
            <a:spLocks noGrp="1"/>
          </p:cNvSpPr>
          <p:nvPr>
            <p:ph type="body" idx="1"/>
          </p:nvPr>
        </p:nvSpPr>
        <p:spPr>
          <a:xfrm>
            <a:off x="629842" y="1626448"/>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38712"/>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813DD9F9-0797-4B7C-9282-E1A945DFFE3C}" type="slidenum">
              <a:rPr lang="en-US" smtClean="0"/>
              <a:t>‹#›</a:t>
            </a:fld>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9841" y="365126"/>
            <a:ext cx="696069" cy="1004258"/>
          </a:xfrm>
          <a:prstGeom prst="rect">
            <a:avLst/>
          </a:prstGeom>
          <a:ln>
            <a:solidFill>
              <a:srgbClr val="104E8B"/>
            </a:solidFill>
          </a:ln>
        </p:spPr>
      </p:pic>
    </p:spTree>
    <p:extLst>
      <p:ext uri="{BB962C8B-B14F-4D97-AF65-F5344CB8AC3E}">
        <p14:creationId xmlns:p14="http://schemas.microsoft.com/office/powerpoint/2010/main" val="35341340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12421" y="165619"/>
            <a:ext cx="7123923" cy="1103344"/>
          </a:xfrm>
          <a:prstGeom prst="rect">
            <a:avLst/>
          </a:prstGeom>
          <a:ln>
            <a:solidFill>
              <a:srgbClr val="104E8B"/>
            </a:solidFill>
          </a:ln>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49644" y="1496815"/>
            <a:ext cx="7886700" cy="458674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6478944" y="6334756"/>
            <a:ext cx="2057400" cy="365125"/>
          </a:xfrm>
          <a:prstGeom prst="rect">
            <a:avLst/>
          </a:prstGeom>
        </p:spPr>
        <p:txBody>
          <a:bodyPr vert="horz" lIns="91440" tIns="45720" rIns="91440" bIns="45720" rtlCol="0" anchor="ctr"/>
          <a:lstStyle>
            <a:lvl1pPr algn="r">
              <a:defRPr sz="900" baseline="0">
                <a:solidFill>
                  <a:schemeClr val="tx1"/>
                </a:solidFill>
              </a:defRPr>
            </a:lvl1pPr>
          </a:lstStyle>
          <a:p>
            <a:fld id="{813DD9F9-0797-4B7C-9282-E1A945DFFE3C}" type="slidenum">
              <a:rPr lang="en-US" smtClean="0"/>
              <a:pPr/>
              <a:t>‹#›</a:t>
            </a:fld>
            <a:endParaRPr lang="en-US" dirty="0"/>
          </a:p>
        </p:txBody>
      </p:sp>
      <p:sp>
        <p:nvSpPr>
          <p:cNvPr id="9" name="Rectangle 8"/>
          <p:cNvSpPr/>
          <p:nvPr userDrawn="1"/>
        </p:nvSpPr>
        <p:spPr>
          <a:xfrm>
            <a:off x="0" y="6736703"/>
            <a:ext cx="9144000" cy="126351"/>
          </a:xfrm>
          <a:prstGeom prst="rect">
            <a:avLst/>
          </a:prstGeom>
          <a:solidFill>
            <a:srgbClr val="104E8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17124997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2" r:id="rId4"/>
    <p:sldLayoutId id="2147483663" r:id="rId5"/>
    <p:sldLayoutId id="2147483664"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Lst>
  <p:txStyles>
    <p:titleStyle>
      <a:lvl1pPr algn="l" defTabSz="685800" rtl="0" eaLnBrk="1" latinLnBrk="0" hangingPunct="1">
        <a:lnSpc>
          <a:spcPct val="90000"/>
        </a:lnSpc>
        <a:spcBef>
          <a:spcPct val="0"/>
        </a:spcBef>
        <a:buNone/>
        <a:defRPr sz="3300" b="1" i="0" kern="1200" baseline="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baseline="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baseline="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baseline="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baseline="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baseline="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30.png"/><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4.xml"/><Relationship Id="rId5" Type="http://schemas.openxmlformats.org/officeDocument/2006/relationships/image" Target="../media/image35.png"/><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8" Type="http://schemas.openxmlformats.org/officeDocument/2006/relationships/hyperlink" Target="https://support.office.com/en-gb/article/Using-Microsoft-Translator-in-a-presentation-2582D976-97EA-4BF3-AF1B-3647D925240A" TargetMode="External"/><Relationship Id="rId3" Type="http://schemas.openxmlformats.org/officeDocument/2006/relationships/hyperlink" Target="https://support.office.com/en-us/article/Office-Accessibility-Center-Resources-for-people-with-disabilities-ecab0fcf-d143-4fe8-a2ff-6cd596bddc6d?ui=en-US&amp;rs=en-US&amp;ad=US" TargetMode="External"/><Relationship Id="rId7" Type="http://schemas.openxmlformats.org/officeDocument/2006/relationships/hyperlink" Target="https://elearn.mohawkcollege.ca/d2l/le/content/394152/viewContent/3317927/View" TargetMode="External"/><Relationship Id="rId2" Type="http://schemas.openxmlformats.org/officeDocument/2006/relationships/notesSlide" Target="../notesSlides/notesSlide33.xml"/><Relationship Id="rId1" Type="http://schemas.openxmlformats.org/officeDocument/2006/relationships/slideLayout" Target="../slideLayouts/slideLayout5.xml"/><Relationship Id="rId6" Type="http://schemas.openxmlformats.org/officeDocument/2006/relationships/hyperlink" Target="https://support.office.com/en-us/article/What-are-Intelligent-Services-e69ee5f5-d510-4c2c-aee3-d5410a353049" TargetMode="External"/><Relationship Id="rId5" Type="http://schemas.openxmlformats.org/officeDocument/2006/relationships/hyperlink" Target="https://support.office.com/en-us/article/Rules-for-the-Accessibility-Checker-651e08f2-0fc3-4e10-aaca-74b4a67101c1?ui=en-US&amp;rs=en-US&amp;ad=US" TargetMode="External"/><Relationship Id="rId10" Type="http://schemas.openxmlformats.org/officeDocument/2006/relationships/hyperlink" Target="https://support.office.com/en-us/article/Use-the-Accessibility-Checker-on-your-Mac-to-find-and-resolve-accessibility-issues-3b84295e-d55b-49f1-b443-523ec45a5232" TargetMode="External"/><Relationship Id="rId4" Type="http://schemas.openxmlformats.org/officeDocument/2006/relationships/hyperlink" Target="https://support.office.com/en-us/article/Get-accessible-templates-for-Office-ca086caa-2bd2-4ac8-8c12-4cd495bd4d76" TargetMode="External"/><Relationship Id="rId9" Type="http://schemas.openxmlformats.org/officeDocument/2006/relationships/hyperlink" Target="https://support.office.com/en-us/article/Learn-how-to-navigate-Word-2016-for-Mac-using-accessible-features-f8d605c2-24e9-44b7-9cf6-4b226e6172d0" TargetMode="External"/></Relationships>
</file>

<file path=ppt/slides/_rels/slide34.xml.rels><?xml version="1.0" encoding="UTF-8" standalone="yes"?>
<Relationships xmlns="http://schemas.openxmlformats.org/package/2006/relationships"><Relationship Id="rId8" Type="http://schemas.openxmlformats.org/officeDocument/2006/relationships/hyperlink" Target="https://support.office.com/en-us/article/What-s-new-in-Office-365-95c8d81d-08ba-42c1-914f-bca4603e1426#Platform=Windows_Desktop" TargetMode="External"/><Relationship Id="rId3" Type="http://schemas.openxmlformats.org/officeDocument/2006/relationships/hyperlink" Target="https://support.office.com/en-us/article/what-is-office-lens-f5f6b88d-356f-4037-b7e8-49f34be86db3" TargetMode="External"/><Relationship Id="rId7" Type="http://schemas.openxmlformats.org/officeDocument/2006/relationships/hyperlink" Target="https://support.office.com/en-us/article/Office-Accessibility-Center-Resources-for-people-with-disabilities-ecab0fcf-d143-4fe8-a2ff-6cd596bddc6d?ui=en-US&amp;rs=en-US&amp;ad=US" TargetMode="External"/><Relationship Id="rId2" Type="http://schemas.openxmlformats.org/officeDocument/2006/relationships/notesSlide" Target="../notesSlides/notesSlide34.xml"/><Relationship Id="rId1" Type="http://schemas.openxmlformats.org/officeDocument/2006/relationships/slideLayout" Target="../slideLayouts/slideLayout5.xml"/><Relationship Id="rId6" Type="http://schemas.openxmlformats.org/officeDocument/2006/relationships/hyperlink" Target="https://blogs.office.com/en-us/2016/07/21/sway-accessibility-milestones/?eu=true" TargetMode="External"/><Relationship Id="rId5" Type="http://schemas.openxmlformats.org/officeDocument/2006/relationships/hyperlink" Target="https://support.office.com/en-us/article/Make-your-Word-documents-accessible-D9BF3683-87AC-47EA-B91A-78DCACB3C66D#PickTab=iOS" TargetMode="External"/><Relationship Id="rId4" Type="http://schemas.openxmlformats.org/officeDocument/2006/relationships/hyperlink" Target="http://www.idownloadblog.com/2016/02/12/office-lens-scan-documents-word/" TargetMode="External"/></Relationships>
</file>

<file path=ppt/slides/_rels/slide35.xml.rels><?xml version="1.0" encoding="UTF-8" standalone="yes"?>
<Relationships xmlns="http://schemas.openxmlformats.org/package/2006/relationships"><Relationship Id="rId8" Type="http://schemas.openxmlformats.org/officeDocument/2006/relationships/hyperlink" Target="https://support.office.com/en-us/article/Learn-how-to-navigate-OneNote-using-accessible-features-4097A3F7-067D-4A81-A0C1-1AFA4A15DFFB" TargetMode="External"/><Relationship Id="rId3" Type="http://schemas.openxmlformats.org/officeDocument/2006/relationships/hyperlink" Target="https://support.office.com/en-us/article/Make-your-Word-documents-accessible-D9BF3683-87AC-47EA-B91A-78DCACB3C66D" TargetMode="External"/><Relationship Id="rId7" Type="http://schemas.openxmlformats.org/officeDocument/2006/relationships/hyperlink" Target="https://support.office.com/en-us/article/Make-your-Outlook-email-accessible-71ce71f4-7b15-4b7a-a2e3-cf91721bbacb" TargetMode="External"/><Relationship Id="rId2" Type="http://schemas.openxmlformats.org/officeDocument/2006/relationships/notesSlide" Target="../notesSlides/notesSlide35.xml"/><Relationship Id="rId1" Type="http://schemas.openxmlformats.org/officeDocument/2006/relationships/slideLayout" Target="../slideLayouts/slideLayout5.xml"/><Relationship Id="rId6" Type="http://schemas.openxmlformats.org/officeDocument/2006/relationships/hyperlink" Target="https://support.office.com/en-us/article/Make-your-Excel-spreadsheets-accessible-6cc05fc5-1314-48b5-8eb3-683e49b3e593" TargetMode="External"/><Relationship Id="rId11" Type="http://schemas.openxmlformats.org/officeDocument/2006/relationships/hyperlink" Target="https://support.office.com/en-us/article/Learning-Tools-for-OneNote-Getting-Started-and-Frequently-Asked-Questions-f304e897-4985-43b6-b6cd-8f64bb11df90" TargetMode="External"/><Relationship Id="rId5" Type="http://schemas.openxmlformats.org/officeDocument/2006/relationships/hyperlink" Target="https://support.office.com/en-gb/article/Using-Microsoft-Translator-in-a-presentation-2582D976-97EA-4BF3-AF1B-3647D925240A" TargetMode="External"/><Relationship Id="rId10" Type="http://schemas.openxmlformats.org/officeDocument/2006/relationships/hyperlink" Target="https://www.onenote.com/learningtools" TargetMode="External"/><Relationship Id="rId4" Type="http://schemas.openxmlformats.org/officeDocument/2006/relationships/hyperlink" Target="https://support.office.com/en-us/article/Make-your-PowerPoint-presentations-accessible-6f7772b2-2f33-4bd2-8ca7-dae3b2b3ef25" TargetMode="External"/><Relationship Id="rId9" Type="http://schemas.openxmlformats.org/officeDocument/2006/relationships/hyperlink" Target="https://support.office.com/en-us/article/Get-accessible-templates-for-Office-ca086caa-2bd2-4ac8-8c12-4cd495bd4d76"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www.karlencommunications.com/Training.html" TargetMode="External"/><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hyperlink" Target="http://www.pubcom.com/about/contactus.html" TargetMode="External"/><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hyperlink" Target="http://www.pubcom.com/about/contactus.html" TargetMode="External"/><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hyperlink" Target="mailto:info@karlencommunications.com" TargetMode="External"/><Relationship Id="rId2" Type="http://schemas.openxmlformats.org/officeDocument/2006/relationships/notesSlide" Target="../notesSlides/notesSlide39.xml"/><Relationship Id="rId1" Type="http://schemas.openxmlformats.org/officeDocument/2006/relationships/slideLayout" Target="../slideLayouts/slideLayout5.xml"/><Relationship Id="rId4" Type="http://schemas.openxmlformats.org/officeDocument/2006/relationships/hyperlink" Target="http://www.karlencommunications.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Office 365</a:t>
            </a:r>
            <a:br>
              <a:rPr lang="en-US" dirty="0"/>
            </a:br>
            <a:r>
              <a:rPr lang="en-US" dirty="0"/>
              <a:t>Accessibility Features</a:t>
            </a:r>
          </a:p>
        </p:txBody>
      </p:sp>
      <p:sp>
        <p:nvSpPr>
          <p:cNvPr id="3" name="Subtitle 2"/>
          <p:cNvSpPr>
            <a:spLocks noGrp="1"/>
          </p:cNvSpPr>
          <p:nvPr>
            <p:ph type="subTitle" idx="1"/>
          </p:nvPr>
        </p:nvSpPr>
        <p:spPr/>
        <p:txBody>
          <a:bodyPr/>
          <a:lstStyle/>
          <a:p>
            <a:r>
              <a:rPr lang="en-US" dirty="0"/>
              <a:t>Karen McCall, M.Ed.</a:t>
            </a:r>
          </a:p>
          <a:p>
            <a:r>
              <a:rPr lang="en-US" dirty="0"/>
              <a:t>Karlen Communications</a:t>
            </a:r>
          </a:p>
          <a:p>
            <a:r>
              <a:rPr lang="en-US" dirty="0"/>
              <a:t>Copyright 2018</a:t>
            </a:r>
          </a:p>
        </p:txBody>
      </p:sp>
    </p:spTree>
    <p:extLst>
      <p:ext uri="{BB962C8B-B14F-4D97-AF65-F5344CB8AC3E}">
        <p14:creationId xmlns:p14="http://schemas.microsoft.com/office/powerpoint/2010/main" val="10832829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C5FAA-69A8-400E-948D-E0DC6FAA8349}"/>
              </a:ext>
            </a:extLst>
          </p:cNvPr>
          <p:cNvSpPr>
            <a:spLocks noGrp="1"/>
          </p:cNvSpPr>
          <p:nvPr>
            <p:ph type="title"/>
          </p:nvPr>
        </p:nvSpPr>
        <p:spPr/>
        <p:txBody>
          <a:bodyPr/>
          <a:lstStyle/>
          <a:p>
            <a:r>
              <a:rPr lang="en-US" dirty="0"/>
              <a:t>Quick Access Toolbar – Unlink Fields</a:t>
            </a:r>
          </a:p>
        </p:txBody>
      </p:sp>
      <p:pic>
        <p:nvPicPr>
          <p:cNvPr id="4" name="Picture 3" descr="Unlink Fields added to the Quick Access Toolbar.">
            <a:extLst>
              <a:ext uri="{FF2B5EF4-FFF2-40B4-BE49-F238E27FC236}">
                <a16:creationId xmlns:a16="http://schemas.microsoft.com/office/drawing/2014/main" id="{19144BC8-A7AA-40CA-85E2-34477A8562F3}"/>
              </a:ext>
            </a:extLst>
          </p:cNvPr>
          <p:cNvPicPr>
            <a:picLocks noChangeAspect="1"/>
          </p:cNvPicPr>
          <p:nvPr/>
        </p:nvPicPr>
        <p:blipFill>
          <a:blip r:embed="rId3"/>
          <a:stretch>
            <a:fillRect/>
          </a:stretch>
        </p:blipFill>
        <p:spPr>
          <a:xfrm>
            <a:off x="1828800" y="1702865"/>
            <a:ext cx="5486400" cy="450336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0909569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8DD4F-5250-48B3-AE4A-7C368615D40B}"/>
              </a:ext>
            </a:extLst>
          </p:cNvPr>
          <p:cNvSpPr>
            <a:spLocks noGrp="1"/>
          </p:cNvSpPr>
          <p:nvPr>
            <p:ph type="title"/>
          </p:nvPr>
        </p:nvSpPr>
        <p:spPr/>
        <p:txBody>
          <a:bodyPr/>
          <a:lstStyle/>
          <a:p>
            <a:r>
              <a:rPr lang="en-US" dirty="0"/>
              <a:t>New Tools/Features</a:t>
            </a:r>
          </a:p>
        </p:txBody>
      </p:sp>
      <p:sp>
        <p:nvSpPr>
          <p:cNvPr id="3" name="Text Placeholder 2">
            <a:extLst>
              <a:ext uri="{FF2B5EF4-FFF2-40B4-BE49-F238E27FC236}">
                <a16:creationId xmlns:a16="http://schemas.microsoft.com/office/drawing/2014/main" id="{2449027E-4ECE-4380-AC67-673F64029BA5}"/>
              </a:ext>
            </a:extLst>
          </p:cNvPr>
          <p:cNvSpPr>
            <a:spLocks noGrp="1"/>
          </p:cNvSpPr>
          <p:nvPr>
            <p:ph type="body" idx="1"/>
          </p:nvPr>
        </p:nvSpPr>
        <p:spPr/>
        <p:txBody>
          <a:bodyPr/>
          <a:lstStyle/>
          <a:p>
            <a:r>
              <a:rPr lang="en-US" dirty="0"/>
              <a:t>What are some of the new tools you might not know about…or recently added tools you may have come across?</a:t>
            </a:r>
          </a:p>
        </p:txBody>
      </p:sp>
    </p:spTree>
    <p:extLst>
      <p:ext uri="{BB962C8B-B14F-4D97-AF65-F5344CB8AC3E}">
        <p14:creationId xmlns:p14="http://schemas.microsoft.com/office/powerpoint/2010/main" val="11801491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E5F9E-A7CE-4274-A33C-309F6CC79530}"/>
              </a:ext>
            </a:extLst>
          </p:cNvPr>
          <p:cNvSpPr>
            <a:spLocks noGrp="1"/>
          </p:cNvSpPr>
          <p:nvPr>
            <p:ph type="title"/>
          </p:nvPr>
        </p:nvSpPr>
        <p:spPr/>
        <p:txBody>
          <a:bodyPr/>
          <a:lstStyle/>
          <a:p>
            <a:r>
              <a:rPr lang="en-US" dirty="0"/>
              <a:t>Intelligent Services</a:t>
            </a:r>
          </a:p>
        </p:txBody>
      </p:sp>
      <p:sp>
        <p:nvSpPr>
          <p:cNvPr id="3" name="Content Placeholder 2">
            <a:extLst>
              <a:ext uri="{FF2B5EF4-FFF2-40B4-BE49-F238E27FC236}">
                <a16:creationId xmlns:a16="http://schemas.microsoft.com/office/drawing/2014/main" id="{9242B433-76CA-4F36-B7B0-162F162604C9}"/>
              </a:ext>
            </a:extLst>
          </p:cNvPr>
          <p:cNvSpPr>
            <a:spLocks noGrp="1"/>
          </p:cNvSpPr>
          <p:nvPr>
            <p:ph idx="1"/>
          </p:nvPr>
        </p:nvSpPr>
        <p:spPr>
          <a:xfrm>
            <a:off x="649644" y="1496815"/>
            <a:ext cx="7886700" cy="2041515"/>
          </a:xfrm>
        </p:spPr>
        <p:txBody>
          <a:bodyPr/>
          <a:lstStyle/>
          <a:p>
            <a:r>
              <a:rPr lang="en-US" dirty="0"/>
              <a:t>Intelligent services include Translate, Design Services and </a:t>
            </a:r>
          </a:p>
          <a:p>
            <a:r>
              <a:rPr lang="en-US" dirty="0"/>
              <a:t>Design Services do not integrate with your slide template or Theme.</a:t>
            </a:r>
          </a:p>
          <a:p>
            <a:r>
              <a:rPr lang="en-US" dirty="0"/>
              <a:t>Is not usable when working in Slide Master view, only Normal view.</a:t>
            </a:r>
          </a:p>
          <a:p>
            <a:r>
              <a:rPr lang="en-US" dirty="0"/>
              <a:t>Images still need Alt Text.</a:t>
            </a:r>
          </a:p>
          <a:p>
            <a:r>
              <a:rPr lang="en-US" dirty="0"/>
              <a:t>Is helpful for those of us with no graphic design sense. </a:t>
            </a:r>
          </a:p>
          <a:p>
            <a:endParaRPr lang="en-US" dirty="0"/>
          </a:p>
        </p:txBody>
      </p:sp>
      <p:pic>
        <p:nvPicPr>
          <p:cNvPr id="4" name="Picture 3" descr="Turn on Intelligent Services in Options, General tab.">
            <a:extLst>
              <a:ext uri="{FF2B5EF4-FFF2-40B4-BE49-F238E27FC236}">
                <a16:creationId xmlns:a16="http://schemas.microsoft.com/office/drawing/2014/main" id="{5FAD35C4-83F9-4A1E-A2AA-0B3D9047FE27}"/>
              </a:ext>
            </a:extLst>
          </p:cNvPr>
          <p:cNvPicPr/>
          <p:nvPr/>
        </p:nvPicPr>
        <p:blipFill>
          <a:blip r:embed="rId3"/>
          <a:stretch>
            <a:fillRect/>
          </a:stretch>
        </p:blipFill>
        <p:spPr>
          <a:xfrm>
            <a:off x="1600200" y="4394218"/>
            <a:ext cx="5943600" cy="11226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030365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334B5-A4A4-4216-BB4F-F0FB9ACF364D}"/>
              </a:ext>
            </a:extLst>
          </p:cNvPr>
          <p:cNvSpPr>
            <a:spLocks noGrp="1"/>
          </p:cNvSpPr>
          <p:nvPr>
            <p:ph type="title"/>
          </p:nvPr>
        </p:nvSpPr>
        <p:spPr/>
        <p:txBody>
          <a:bodyPr/>
          <a:lstStyle/>
          <a:p>
            <a:r>
              <a:rPr lang="en-US" dirty="0"/>
              <a:t>Concise Language Support</a:t>
            </a:r>
          </a:p>
        </p:txBody>
      </p:sp>
      <p:sp>
        <p:nvSpPr>
          <p:cNvPr id="3" name="Content Placeholder 2">
            <a:extLst>
              <a:ext uri="{FF2B5EF4-FFF2-40B4-BE49-F238E27FC236}">
                <a16:creationId xmlns:a16="http://schemas.microsoft.com/office/drawing/2014/main" id="{43110858-9F31-42A9-BF40-98BEEE96F7B7}"/>
              </a:ext>
            </a:extLst>
          </p:cNvPr>
          <p:cNvSpPr>
            <a:spLocks noGrp="1"/>
          </p:cNvSpPr>
          <p:nvPr>
            <p:ph idx="1"/>
          </p:nvPr>
        </p:nvSpPr>
        <p:spPr>
          <a:xfrm>
            <a:off x="649644" y="1496815"/>
            <a:ext cx="7886700" cy="1103344"/>
          </a:xfrm>
        </p:spPr>
        <p:txBody>
          <a:bodyPr/>
          <a:lstStyle/>
          <a:p>
            <a:r>
              <a:rPr lang="en-US" dirty="0"/>
              <a:t>If you right click on a misspelled word or if you use Alt + F7 to spell check, there is additional information for the suggestions if you have Intelligent Services turned on.</a:t>
            </a:r>
          </a:p>
        </p:txBody>
      </p:sp>
      <p:pic>
        <p:nvPicPr>
          <p:cNvPr id="4" name="Picture 3" descr="Use concise language checking.">
            <a:extLst>
              <a:ext uri="{FF2B5EF4-FFF2-40B4-BE49-F238E27FC236}">
                <a16:creationId xmlns:a16="http://schemas.microsoft.com/office/drawing/2014/main" id="{35ED445B-3476-4189-90F0-2CA325B1093E}"/>
              </a:ext>
            </a:extLst>
          </p:cNvPr>
          <p:cNvPicPr>
            <a:picLocks noChangeAspect="1"/>
          </p:cNvPicPr>
          <p:nvPr/>
        </p:nvPicPr>
        <p:blipFill>
          <a:blip r:embed="rId3"/>
          <a:stretch>
            <a:fillRect/>
          </a:stretch>
        </p:blipFill>
        <p:spPr>
          <a:xfrm>
            <a:off x="2874119" y="3725846"/>
            <a:ext cx="4200525" cy="17621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4983572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BB29A-E7CC-4A0E-A92D-D0C739956B87}"/>
              </a:ext>
            </a:extLst>
          </p:cNvPr>
          <p:cNvSpPr>
            <a:spLocks noGrp="1"/>
          </p:cNvSpPr>
          <p:nvPr>
            <p:ph type="title"/>
          </p:nvPr>
        </p:nvSpPr>
        <p:spPr/>
        <p:txBody>
          <a:bodyPr/>
          <a:lstStyle/>
          <a:p>
            <a:r>
              <a:rPr lang="en-US" dirty="0"/>
              <a:t>Spell Check Support</a:t>
            </a:r>
          </a:p>
        </p:txBody>
      </p:sp>
      <p:sp>
        <p:nvSpPr>
          <p:cNvPr id="3" name="Content Placeholder 2">
            <a:extLst>
              <a:ext uri="{FF2B5EF4-FFF2-40B4-BE49-F238E27FC236}">
                <a16:creationId xmlns:a16="http://schemas.microsoft.com/office/drawing/2014/main" id="{459368AF-4750-4B1C-90A5-307E7197043C}"/>
              </a:ext>
            </a:extLst>
          </p:cNvPr>
          <p:cNvSpPr>
            <a:spLocks noGrp="1"/>
          </p:cNvSpPr>
          <p:nvPr>
            <p:ph idx="1"/>
          </p:nvPr>
        </p:nvSpPr>
        <p:spPr>
          <a:xfrm>
            <a:off x="649644" y="1496814"/>
            <a:ext cx="7886700" cy="1585765"/>
          </a:xfrm>
        </p:spPr>
        <p:txBody>
          <a:bodyPr/>
          <a:lstStyle/>
          <a:p>
            <a:r>
              <a:rPr lang="en-US" dirty="0"/>
              <a:t>If you right click on a misspelled word or if you use Alt + F7 to spell check, there is additional information for the suggestions if you have Intelligent Services turned on.</a:t>
            </a:r>
          </a:p>
          <a:p>
            <a:r>
              <a:rPr lang="en-US" dirty="0"/>
              <a:t>Activating “More” opens the Spell check Pane.</a:t>
            </a:r>
          </a:p>
          <a:p>
            <a:endParaRPr lang="en-US" dirty="0"/>
          </a:p>
        </p:txBody>
      </p:sp>
      <p:pic>
        <p:nvPicPr>
          <p:cNvPr id="4" name="Picture 3" descr="Definitions shown with suggestions for spelling corrections.">
            <a:extLst>
              <a:ext uri="{FF2B5EF4-FFF2-40B4-BE49-F238E27FC236}">
                <a16:creationId xmlns:a16="http://schemas.microsoft.com/office/drawing/2014/main" id="{81A7550B-7EA4-40FB-B426-DE562E4EFD92}"/>
              </a:ext>
            </a:extLst>
          </p:cNvPr>
          <p:cNvPicPr>
            <a:picLocks noChangeAspect="1"/>
          </p:cNvPicPr>
          <p:nvPr/>
        </p:nvPicPr>
        <p:blipFill>
          <a:blip r:embed="rId3"/>
          <a:stretch>
            <a:fillRect/>
          </a:stretch>
        </p:blipFill>
        <p:spPr>
          <a:xfrm>
            <a:off x="3251545" y="3775420"/>
            <a:ext cx="3648075" cy="21431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988634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72C8A-3692-4437-96AA-22B95C6A25E3}"/>
              </a:ext>
            </a:extLst>
          </p:cNvPr>
          <p:cNvSpPr>
            <a:spLocks noGrp="1"/>
          </p:cNvSpPr>
          <p:nvPr>
            <p:ph type="title"/>
          </p:nvPr>
        </p:nvSpPr>
        <p:spPr/>
        <p:txBody>
          <a:bodyPr/>
          <a:lstStyle/>
          <a:p>
            <a:r>
              <a:rPr lang="en-US" dirty="0"/>
              <a:t>PowerPoint Designer</a:t>
            </a:r>
          </a:p>
        </p:txBody>
      </p:sp>
      <p:sp>
        <p:nvSpPr>
          <p:cNvPr id="3" name="Content Placeholder 2">
            <a:extLst>
              <a:ext uri="{FF2B5EF4-FFF2-40B4-BE49-F238E27FC236}">
                <a16:creationId xmlns:a16="http://schemas.microsoft.com/office/drawing/2014/main" id="{65A7FACE-E377-42D1-99BA-19D8877D3855}"/>
              </a:ext>
            </a:extLst>
          </p:cNvPr>
          <p:cNvSpPr>
            <a:spLocks noGrp="1"/>
          </p:cNvSpPr>
          <p:nvPr>
            <p:ph idx="1"/>
          </p:nvPr>
        </p:nvSpPr>
        <p:spPr>
          <a:xfrm>
            <a:off x="649644" y="1496814"/>
            <a:ext cx="7886700" cy="2611359"/>
          </a:xfrm>
        </p:spPr>
        <p:txBody>
          <a:bodyPr>
            <a:normAutofit lnSpcReduction="10000"/>
          </a:bodyPr>
          <a:lstStyle/>
          <a:p>
            <a:r>
              <a:rPr lang="en-US" dirty="0"/>
              <a:t>File/Backstage area, Options, General tab and then PowerPoint Designer</a:t>
            </a:r>
          </a:p>
          <a:p>
            <a:r>
              <a:rPr lang="en-US" dirty="0"/>
              <a:t>Provides a variety of ways to use images on slides.</a:t>
            </a:r>
          </a:p>
          <a:p>
            <a:r>
              <a:rPr lang="en-US" dirty="0"/>
              <a:t>Cannot be used on a Slide Master at this time.</a:t>
            </a:r>
          </a:p>
          <a:p>
            <a:r>
              <a:rPr lang="en-US" dirty="0"/>
              <a:t>Will need to give the images Alt text.</a:t>
            </a:r>
          </a:p>
          <a:p>
            <a:r>
              <a:rPr lang="en-US" dirty="0"/>
              <a:t>Lets you just add the images and choose a layout.</a:t>
            </a:r>
          </a:p>
          <a:p>
            <a:r>
              <a:rPr lang="en-US" dirty="0"/>
              <a:t>For those of us who have no sense of graphic design. </a:t>
            </a:r>
            <a:r>
              <a:rPr lang="en-US" dirty="0">
                <a:sym typeface="Wingdings" panose="05000000000000000000" pitchFamily="2" charset="2"/>
              </a:rPr>
              <a:t></a:t>
            </a:r>
            <a:endParaRPr lang="en-US" dirty="0"/>
          </a:p>
        </p:txBody>
      </p:sp>
      <p:pic>
        <p:nvPicPr>
          <p:cNvPr id="4" name="Picture 3" descr="PowerPoint Designer setting in the PowerPoint Options dialog.">
            <a:extLst>
              <a:ext uri="{FF2B5EF4-FFF2-40B4-BE49-F238E27FC236}">
                <a16:creationId xmlns:a16="http://schemas.microsoft.com/office/drawing/2014/main" id="{FCEE451F-7AB6-4520-935B-A4018B0B5B8D}"/>
              </a:ext>
            </a:extLst>
          </p:cNvPr>
          <p:cNvPicPr>
            <a:picLocks noChangeAspect="1"/>
          </p:cNvPicPr>
          <p:nvPr/>
        </p:nvPicPr>
        <p:blipFill>
          <a:blip r:embed="rId3"/>
          <a:stretch>
            <a:fillRect/>
          </a:stretch>
        </p:blipFill>
        <p:spPr>
          <a:xfrm>
            <a:off x="2292706" y="4549074"/>
            <a:ext cx="4600575" cy="9810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5983376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7BE26-8A9A-404F-A84A-CAACC78AAF56}"/>
              </a:ext>
            </a:extLst>
          </p:cNvPr>
          <p:cNvSpPr>
            <a:spLocks noGrp="1"/>
          </p:cNvSpPr>
          <p:nvPr>
            <p:ph type="title"/>
          </p:nvPr>
        </p:nvSpPr>
        <p:spPr/>
        <p:txBody>
          <a:bodyPr/>
          <a:lstStyle/>
          <a:p>
            <a:r>
              <a:rPr lang="en-US" dirty="0"/>
              <a:t>PowerPoint Designer Sample 1</a:t>
            </a:r>
          </a:p>
        </p:txBody>
      </p:sp>
      <p:pic>
        <p:nvPicPr>
          <p:cNvPr id="4" name="Picture 3" descr="Example of one image on a slide with suggestions from Design Services.">
            <a:extLst>
              <a:ext uri="{FF2B5EF4-FFF2-40B4-BE49-F238E27FC236}">
                <a16:creationId xmlns:a16="http://schemas.microsoft.com/office/drawing/2014/main" id="{8E650033-C39D-4183-B181-44414D1A9510}"/>
              </a:ext>
            </a:extLst>
          </p:cNvPr>
          <p:cNvPicPr/>
          <p:nvPr/>
        </p:nvPicPr>
        <p:blipFill>
          <a:blip r:embed="rId3"/>
          <a:stretch>
            <a:fillRect/>
          </a:stretch>
        </p:blipFill>
        <p:spPr>
          <a:xfrm>
            <a:off x="1600200" y="2227773"/>
            <a:ext cx="5943600" cy="335661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1228892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B6F4F-8EA3-4980-ABAA-592065C1A96A}"/>
              </a:ext>
            </a:extLst>
          </p:cNvPr>
          <p:cNvSpPr>
            <a:spLocks noGrp="1"/>
          </p:cNvSpPr>
          <p:nvPr>
            <p:ph type="title"/>
          </p:nvPr>
        </p:nvSpPr>
        <p:spPr/>
        <p:txBody>
          <a:bodyPr/>
          <a:lstStyle/>
          <a:p>
            <a:r>
              <a:rPr lang="en-US" dirty="0"/>
              <a:t>PowerPoint Designer Sample 2</a:t>
            </a:r>
          </a:p>
        </p:txBody>
      </p:sp>
      <p:pic>
        <p:nvPicPr>
          <p:cNvPr id="4" name="Picture 3" descr="Two pictures on a slide with suggestion from Design Services.">
            <a:extLst>
              <a:ext uri="{FF2B5EF4-FFF2-40B4-BE49-F238E27FC236}">
                <a16:creationId xmlns:a16="http://schemas.microsoft.com/office/drawing/2014/main" id="{FC65735A-9559-4B7A-BAFA-8194E914D977}"/>
              </a:ext>
            </a:extLst>
          </p:cNvPr>
          <p:cNvPicPr/>
          <p:nvPr/>
        </p:nvPicPr>
        <p:blipFill>
          <a:blip r:embed="rId3"/>
          <a:stretch>
            <a:fillRect/>
          </a:stretch>
        </p:blipFill>
        <p:spPr>
          <a:xfrm>
            <a:off x="1600200" y="2214521"/>
            <a:ext cx="5943600" cy="335661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1475742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46C73-440A-4B0A-BBCB-451C5B2C455D}"/>
              </a:ext>
            </a:extLst>
          </p:cNvPr>
          <p:cNvSpPr>
            <a:spLocks noGrp="1"/>
          </p:cNvSpPr>
          <p:nvPr>
            <p:ph type="title"/>
          </p:nvPr>
        </p:nvSpPr>
        <p:spPr/>
        <p:txBody>
          <a:bodyPr/>
          <a:lstStyle/>
          <a:p>
            <a:r>
              <a:rPr lang="en-US" dirty="0"/>
              <a:t>PowerPoint Designer Sample 3</a:t>
            </a:r>
          </a:p>
        </p:txBody>
      </p:sp>
      <p:pic>
        <p:nvPicPr>
          <p:cNvPr id="4" name="Picture 3" descr="Single picture put in background using Design Services. Still needs Alt Text.">
            <a:extLst>
              <a:ext uri="{FF2B5EF4-FFF2-40B4-BE49-F238E27FC236}">
                <a16:creationId xmlns:a16="http://schemas.microsoft.com/office/drawing/2014/main" id="{E9B4A7A1-76E8-4FEF-9550-084C37381BA7}"/>
              </a:ext>
            </a:extLst>
          </p:cNvPr>
          <p:cNvPicPr/>
          <p:nvPr/>
        </p:nvPicPr>
        <p:blipFill>
          <a:blip r:embed="rId3"/>
          <a:stretch>
            <a:fillRect/>
          </a:stretch>
        </p:blipFill>
        <p:spPr>
          <a:xfrm>
            <a:off x="1838739" y="2271436"/>
            <a:ext cx="5943600" cy="32162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9121375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3AE59-FDBB-4A19-98CE-196CA189BF01}"/>
              </a:ext>
            </a:extLst>
          </p:cNvPr>
          <p:cNvSpPr>
            <a:spLocks noGrp="1"/>
          </p:cNvSpPr>
          <p:nvPr>
            <p:ph type="title"/>
          </p:nvPr>
        </p:nvSpPr>
        <p:spPr/>
        <p:txBody>
          <a:bodyPr/>
          <a:lstStyle/>
          <a:p>
            <a:r>
              <a:rPr lang="en-US" dirty="0"/>
              <a:t>Automatically Generate Alt Text</a:t>
            </a:r>
          </a:p>
        </p:txBody>
      </p:sp>
      <p:sp>
        <p:nvSpPr>
          <p:cNvPr id="3" name="Content Placeholder 2">
            <a:extLst>
              <a:ext uri="{FF2B5EF4-FFF2-40B4-BE49-F238E27FC236}">
                <a16:creationId xmlns:a16="http://schemas.microsoft.com/office/drawing/2014/main" id="{CFF47D9F-539B-46C1-8941-97009F3D630D}"/>
              </a:ext>
            </a:extLst>
          </p:cNvPr>
          <p:cNvSpPr>
            <a:spLocks noGrp="1"/>
          </p:cNvSpPr>
          <p:nvPr>
            <p:ph idx="1"/>
          </p:nvPr>
        </p:nvSpPr>
        <p:spPr>
          <a:xfrm>
            <a:off x="649644" y="1510067"/>
            <a:ext cx="3021208" cy="4586744"/>
          </a:xfrm>
        </p:spPr>
        <p:txBody>
          <a:bodyPr/>
          <a:lstStyle/>
          <a:p>
            <a:r>
              <a:rPr lang="en-US" dirty="0"/>
              <a:t>File/Backstage area, Options, Ease of Access, Automatic Alt Text.</a:t>
            </a:r>
          </a:p>
          <a:p>
            <a:pPr lvl="1"/>
            <a:r>
              <a:rPr lang="en-US" dirty="0"/>
              <a:t>Alt + F, T, E, Tab or Shift Tab…it is the last check box.</a:t>
            </a:r>
          </a:p>
          <a:p>
            <a:r>
              <a:rPr lang="en-US" dirty="0"/>
              <a:t>The Alt text is machine generated and is capable of learning.</a:t>
            </a:r>
          </a:p>
        </p:txBody>
      </p:sp>
      <p:pic>
        <p:nvPicPr>
          <p:cNvPr id="4" name="Picture 3" descr="Word Options, Ease of Access settings.">
            <a:extLst>
              <a:ext uri="{FF2B5EF4-FFF2-40B4-BE49-F238E27FC236}">
                <a16:creationId xmlns:a16="http://schemas.microsoft.com/office/drawing/2014/main" id="{AC4A974D-04CB-4B97-A34F-5E64DA6A96E2}"/>
              </a:ext>
            </a:extLst>
          </p:cNvPr>
          <p:cNvPicPr>
            <a:picLocks noChangeAspect="1"/>
          </p:cNvPicPr>
          <p:nvPr/>
        </p:nvPicPr>
        <p:blipFill>
          <a:blip r:embed="rId3"/>
          <a:stretch>
            <a:fillRect/>
          </a:stretch>
        </p:blipFill>
        <p:spPr>
          <a:xfrm>
            <a:off x="4109346" y="1612108"/>
            <a:ext cx="4426998" cy="363378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5647496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sp>
        <p:nvSpPr>
          <p:cNvPr id="3" name="Content Placeholder 2"/>
          <p:cNvSpPr>
            <a:spLocks noGrp="1"/>
          </p:cNvSpPr>
          <p:nvPr>
            <p:ph idx="1"/>
          </p:nvPr>
        </p:nvSpPr>
        <p:spPr/>
        <p:txBody>
          <a:bodyPr/>
          <a:lstStyle/>
          <a:p>
            <a:r>
              <a:rPr lang="en-US" dirty="0"/>
              <a:t>This webinar provides an overview of new, almost new and “I didn’t know that existed” tools in Office 365/Office 2016.</a:t>
            </a:r>
          </a:p>
          <a:p>
            <a:r>
              <a:rPr lang="en-US" dirty="0"/>
              <a:t>As accessibility updates are being rolled out continuously, having the subscription to Office 365 ensures that you have access to the latest tools for accessibility for document authors and those of us with disabilities.</a:t>
            </a:r>
          </a:p>
        </p:txBody>
      </p:sp>
    </p:spTree>
    <p:extLst>
      <p:ext uri="{BB962C8B-B14F-4D97-AF65-F5344CB8AC3E}">
        <p14:creationId xmlns:p14="http://schemas.microsoft.com/office/powerpoint/2010/main" val="25378219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492CD-8233-4084-BE4E-34371B6F0A06}"/>
              </a:ext>
            </a:extLst>
          </p:cNvPr>
          <p:cNvSpPr>
            <a:spLocks noGrp="1"/>
          </p:cNvSpPr>
          <p:nvPr>
            <p:ph type="title"/>
          </p:nvPr>
        </p:nvSpPr>
        <p:spPr/>
        <p:txBody>
          <a:bodyPr/>
          <a:lstStyle/>
          <a:p>
            <a:r>
              <a:rPr lang="en-US" dirty="0"/>
              <a:t>Automatic Alt Text Example</a:t>
            </a:r>
          </a:p>
        </p:txBody>
      </p:sp>
      <p:pic>
        <p:nvPicPr>
          <p:cNvPr id="4" name="Picture 3" descr="Context menu for image showing Edit Alt text option.">
            <a:extLst>
              <a:ext uri="{FF2B5EF4-FFF2-40B4-BE49-F238E27FC236}">
                <a16:creationId xmlns:a16="http://schemas.microsoft.com/office/drawing/2014/main" id="{C4560C95-FE31-4D91-AC94-74B52897C2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830" y="1721476"/>
            <a:ext cx="1495634" cy="383911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descr="Alt Text Pane showing generated Alt Text.">
            <a:extLst>
              <a:ext uri="{FF2B5EF4-FFF2-40B4-BE49-F238E27FC236}">
                <a16:creationId xmlns:a16="http://schemas.microsoft.com/office/drawing/2014/main" id="{CC8E1101-EEF5-498F-AB9E-99803EBB3B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45115" y="2119129"/>
            <a:ext cx="2629267" cy="2934109"/>
          </a:xfrm>
          <a:prstGeom prst="rect">
            <a:avLst/>
          </a:prstGeom>
        </p:spPr>
      </p:pic>
      <p:pic>
        <p:nvPicPr>
          <p:cNvPr id="7" name="Picture 6" descr="A creek leading to a small pond surrounded by grasses.">
            <a:extLst>
              <a:ext uri="{FF2B5EF4-FFF2-40B4-BE49-F238E27FC236}">
                <a16:creationId xmlns:a16="http://schemas.microsoft.com/office/drawing/2014/main" id="{50071591-3626-41DC-85C7-0F18F5F28AE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11313" y="2119129"/>
            <a:ext cx="3905795" cy="2619741"/>
          </a:xfrm>
          <a:prstGeom prst="rect">
            <a:avLst/>
          </a:prstGeom>
        </p:spPr>
      </p:pic>
    </p:spTree>
    <p:extLst>
      <p:ext uri="{BB962C8B-B14F-4D97-AF65-F5344CB8AC3E}">
        <p14:creationId xmlns:p14="http://schemas.microsoft.com/office/powerpoint/2010/main" val="38634584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7E14F-36F2-40C3-839B-3D974BA664FD}"/>
              </a:ext>
            </a:extLst>
          </p:cNvPr>
          <p:cNvSpPr>
            <a:spLocks noGrp="1"/>
          </p:cNvSpPr>
          <p:nvPr>
            <p:ph type="title"/>
          </p:nvPr>
        </p:nvSpPr>
        <p:spPr/>
        <p:txBody>
          <a:bodyPr/>
          <a:lstStyle/>
          <a:p>
            <a:r>
              <a:rPr lang="en-US" dirty="0"/>
              <a:t>Word - Windows</a:t>
            </a:r>
          </a:p>
        </p:txBody>
      </p:sp>
      <p:sp>
        <p:nvSpPr>
          <p:cNvPr id="3" name="Content Placeholder 2">
            <a:extLst>
              <a:ext uri="{FF2B5EF4-FFF2-40B4-BE49-F238E27FC236}">
                <a16:creationId xmlns:a16="http://schemas.microsoft.com/office/drawing/2014/main" id="{8696C8F0-7CF2-47E6-9BC1-C9DDF5F111EA}"/>
              </a:ext>
            </a:extLst>
          </p:cNvPr>
          <p:cNvSpPr>
            <a:spLocks noGrp="1"/>
          </p:cNvSpPr>
          <p:nvPr>
            <p:ph idx="1"/>
          </p:nvPr>
        </p:nvSpPr>
        <p:spPr/>
        <p:txBody>
          <a:bodyPr/>
          <a:lstStyle/>
          <a:p>
            <a:r>
              <a:rPr lang="en-US" dirty="0"/>
              <a:t>There is a faster way to add Alt Text to images in your documents.</a:t>
            </a:r>
          </a:p>
          <a:p>
            <a:pPr lvl="1"/>
            <a:r>
              <a:rPr lang="en-US" dirty="0"/>
              <a:t>Right click on the image or press the AppKey.</a:t>
            </a:r>
          </a:p>
          <a:p>
            <a:pPr lvl="1"/>
            <a:r>
              <a:rPr lang="en-US" dirty="0"/>
              <a:t>Press A for click on Edit Alt text.</a:t>
            </a:r>
          </a:p>
          <a:p>
            <a:pPr lvl="1"/>
            <a:r>
              <a:rPr lang="en-US" dirty="0"/>
              <a:t>Focus should go immediately to the Description field in the Alt text Pane where you can add the Alt Text.</a:t>
            </a:r>
          </a:p>
          <a:p>
            <a:r>
              <a:rPr lang="en-US" dirty="0"/>
              <a:t>Note: So far, this doesn’t seem to synchronize with the Alt text attributes in the Format Picture Pane.</a:t>
            </a:r>
          </a:p>
          <a:p>
            <a:r>
              <a:rPr lang="en-US" dirty="0"/>
              <a:t>There are accessible templates for Word.</a:t>
            </a:r>
          </a:p>
          <a:p>
            <a:r>
              <a:rPr lang="en-US" dirty="0"/>
              <a:t>Table Headers now tagged correctly from Word.</a:t>
            </a:r>
          </a:p>
          <a:p>
            <a:pPr lvl="1"/>
            <a:r>
              <a:rPr lang="en-US" dirty="0"/>
              <a:t>Still use the Header row Repeat, however, you can now go to the Table Tools, Design Ribbon and make sure that the First Column and Title Tow are checked.</a:t>
            </a:r>
          </a:p>
          <a:p>
            <a:r>
              <a:rPr lang="en-US" dirty="0"/>
              <a:t>Researcher – References, Researcher (Alt + S, R, R)</a:t>
            </a:r>
          </a:p>
          <a:p>
            <a:endParaRPr lang="en-US" dirty="0"/>
          </a:p>
          <a:p>
            <a:endParaRPr lang="en-US" dirty="0"/>
          </a:p>
        </p:txBody>
      </p:sp>
    </p:spTree>
    <p:extLst>
      <p:ext uri="{BB962C8B-B14F-4D97-AF65-F5344CB8AC3E}">
        <p14:creationId xmlns:p14="http://schemas.microsoft.com/office/powerpoint/2010/main" val="31760646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C88F3-928B-4060-A1A5-839AFDFE4666}"/>
              </a:ext>
            </a:extLst>
          </p:cNvPr>
          <p:cNvSpPr>
            <a:spLocks noGrp="1"/>
          </p:cNvSpPr>
          <p:nvPr>
            <p:ph type="title"/>
          </p:nvPr>
        </p:nvSpPr>
        <p:spPr/>
        <p:txBody>
          <a:bodyPr/>
          <a:lstStyle/>
          <a:p>
            <a:r>
              <a:rPr lang="en-US" dirty="0"/>
              <a:t>Word - Mac</a:t>
            </a:r>
          </a:p>
        </p:txBody>
      </p:sp>
      <p:sp>
        <p:nvSpPr>
          <p:cNvPr id="3" name="Content Placeholder 2">
            <a:extLst>
              <a:ext uri="{FF2B5EF4-FFF2-40B4-BE49-F238E27FC236}">
                <a16:creationId xmlns:a16="http://schemas.microsoft.com/office/drawing/2014/main" id="{044D57BA-F23F-404D-B31F-5F9DE35F774B}"/>
              </a:ext>
            </a:extLst>
          </p:cNvPr>
          <p:cNvSpPr>
            <a:spLocks noGrp="1"/>
          </p:cNvSpPr>
          <p:nvPr>
            <p:ph idx="1"/>
          </p:nvPr>
        </p:nvSpPr>
        <p:spPr/>
        <p:txBody>
          <a:bodyPr/>
          <a:lstStyle/>
          <a:p>
            <a:r>
              <a:rPr lang="en-US" dirty="0"/>
              <a:t>We’ve had the ability to save a Word document as a tagged PDF from Word for Mac for just over a year now.</a:t>
            </a:r>
          </a:p>
          <a:p>
            <a:pPr lvl="1"/>
            <a:r>
              <a:rPr lang="en-US" dirty="0"/>
              <a:t>It is a secure service.</a:t>
            </a:r>
          </a:p>
          <a:p>
            <a:r>
              <a:rPr lang="en-US" dirty="0"/>
              <a:t>Has the Accessibility Checker.</a:t>
            </a:r>
          </a:p>
          <a:p>
            <a:r>
              <a:rPr lang="en-US" dirty="0"/>
              <a:t>Researcher – Research Pane with suggestions for citations.</a:t>
            </a:r>
          </a:p>
          <a:p>
            <a:pPr lvl="1"/>
            <a:r>
              <a:rPr lang="en-US" dirty="0"/>
              <a:t>Look under the References Ribbon.</a:t>
            </a:r>
          </a:p>
          <a:p>
            <a:endParaRPr lang="en-US" dirty="0"/>
          </a:p>
        </p:txBody>
      </p:sp>
    </p:spTree>
    <p:extLst>
      <p:ext uri="{BB962C8B-B14F-4D97-AF65-F5344CB8AC3E}">
        <p14:creationId xmlns:p14="http://schemas.microsoft.com/office/powerpoint/2010/main" val="41440177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0E142-6ECB-4AC9-AAA1-9602FC7ABE03}"/>
              </a:ext>
            </a:extLst>
          </p:cNvPr>
          <p:cNvSpPr>
            <a:spLocks noGrp="1"/>
          </p:cNvSpPr>
          <p:nvPr>
            <p:ph type="title"/>
          </p:nvPr>
        </p:nvSpPr>
        <p:spPr/>
        <p:txBody>
          <a:bodyPr/>
          <a:lstStyle/>
          <a:p>
            <a:r>
              <a:rPr lang="en-US" dirty="0"/>
              <a:t>Researcher</a:t>
            </a:r>
          </a:p>
        </p:txBody>
      </p:sp>
      <p:pic>
        <p:nvPicPr>
          <p:cNvPr id="4" name="Picture 3" descr="Researcher Pane in Windows.">
            <a:extLst>
              <a:ext uri="{FF2B5EF4-FFF2-40B4-BE49-F238E27FC236}">
                <a16:creationId xmlns:a16="http://schemas.microsoft.com/office/drawing/2014/main" id="{C085EDE6-6D87-4B8E-A84A-6B54F0F769A3}"/>
              </a:ext>
            </a:extLst>
          </p:cNvPr>
          <p:cNvPicPr>
            <a:picLocks noChangeAspect="1"/>
          </p:cNvPicPr>
          <p:nvPr/>
        </p:nvPicPr>
        <p:blipFill>
          <a:blip r:embed="rId3"/>
          <a:stretch>
            <a:fillRect/>
          </a:stretch>
        </p:blipFill>
        <p:spPr>
          <a:xfrm>
            <a:off x="1099229" y="1616764"/>
            <a:ext cx="3768853" cy="409036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descr="Researcher in Word for Windows showing results for War of 1812.">
            <a:extLst>
              <a:ext uri="{FF2B5EF4-FFF2-40B4-BE49-F238E27FC236}">
                <a16:creationId xmlns:a16="http://schemas.microsoft.com/office/drawing/2014/main" id="{5D40A730-2F51-4327-8D03-B6E4A092C26D}"/>
              </a:ext>
            </a:extLst>
          </p:cNvPr>
          <p:cNvPicPr>
            <a:picLocks noChangeAspect="1"/>
          </p:cNvPicPr>
          <p:nvPr/>
        </p:nvPicPr>
        <p:blipFill>
          <a:blip r:embed="rId4"/>
          <a:stretch>
            <a:fillRect/>
          </a:stretch>
        </p:blipFill>
        <p:spPr>
          <a:xfrm>
            <a:off x="5219589" y="1616764"/>
            <a:ext cx="3140683" cy="409036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7691721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0045B-3DFC-4FAB-B581-97BCA8E52E9A}"/>
              </a:ext>
            </a:extLst>
          </p:cNvPr>
          <p:cNvSpPr>
            <a:spLocks noGrp="1"/>
          </p:cNvSpPr>
          <p:nvPr>
            <p:ph type="title"/>
          </p:nvPr>
        </p:nvSpPr>
        <p:spPr/>
        <p:txBody>
          <a:bodyPr/>
          <a:lstStyle/>
          <a:p>
            <a:r>
              <a:rPr lang="en-US" dirty="0"/>
              <a:t>PowerPoint</a:t>
            </a:r>
          </a:p>
        </p:txBody>
      </p:sp>
      <p:sp>
        <p:nvSpPr>
          <p:cNvPr id="3" name="Content Placeholder 2">
            <a:extLst>
              <a:ext uri="{FF2B5EF4-FFF2-40B4-BE49-F238E27FC236}">
                <a16:creationId xmlns:a16="http://schemas.microsoft.com/office/drawing/2014/main" id="{72650954-8703-47A2-B0E2-0F09310C7BC7}"/>
              </a:ext>
            </a:extLst>
          </p:cNvPr>
          <p:cNvSpPr>
            <a:spLocks noGrp="1"/>
          </p:cNvSpPr>
          <p:nvPr>
            <p:ph idx="1"/>
          </p:nvPr>
        </p:nvSpPr>
        <p:spPr/>
        <p:txBody>
          <a:bodyPr>
            <a:normAutofit fontScale="92500" lnSpcReduction="10000"/>
          </a:bodyPr>
          <a:lstStyle/>
          <a:p>
            <a:r>
              <a:rPr lang="en-US" dirty="0"/>
              <a:t>PowerPoint Presenter.</a:t>
            </a:r>
          </a:p>
          <a:p>
            <a:pPr lvl="1"/>
            <a:r>
              <a:rPr lang="en-US" dirty="0"/>
              <a:t>Lets you provide caption and translate your presentation.</a:t>
            </a:r>
          </a:p>
          <a:p>
            <a:pPr lvl="1"/>
            <a:r>
              <a:rPr lang="en-US" dirty="0"/>
              <a:t>Is an add-in.</a:t>
            </a:r>
          </a:p>
          <a:p>
            <a:r>
              <a:rPr lang="en-US" dirty="0"/>
              <a:t>Use the same process for adding Alt Text, right click or press the AppKey then press A or click on the Edit Alt Text option.</a:t>
            </a:r>
          </a:p>
          <a:p>
            <a:r>
              <a:rPr lang="en-US" dirty="0"/>
              <a:t>Microsoft Sway was designed for short marketing presentations, not as a substitute for PowerPoint.</a:t>
            </a:r>
          </a:p>
          <a:p>
            <a:r>
              <a:rPr lang="en-US" dirty="0"/>
              <a:t>There is a setting for accessible Sway presentations.</a:t>
            </a:r>
          </a:p>
          <a:p>
            <a:r>
              <a:rPr lang="en-US" dirty="0"/>
              <a:t>There are accessible templates for PowerPoint.</a:t>
            </a:r>
          </a:p>
          <a:p>
            <a:pPr lvl="1"/>
            <a:r>
              <a:rPr lang="en-US" dirty="0"/>
              <a:t>Make sure that they are accessible and don’t use all caps or have colour contrast issues.</a:t>
            </a:r>
          </a:p>
          <a:p>
            <a:r>
              <a:rPr lang="en-US" dirty="0"/>
              <a:t>Works better with your own high contrast settings.</a:t>
            </a:r>
          </a:p>
          <a:p>
            <a:r>
              <a:rPr lang="en-US" dirty="0"/>
              <a:t>Table Headers (column and row titles now tagged correctly.)</a:t>
            </a:r>
          </a:p>
          <a:p>
            <a:r>
              <a:rPr lang="en-US" dirty="0"/>
              <a:t>Change the language of a presentation: go to Outline View, Select Alt then Review Ribbon, Language, Set Proofing Language.</a:t>
            </a:r>
          </a:p>
          <a:p>
            <a:endParaRPr lang="en-US" dirty="0"/>
          </a:p>
        </p:txBody>
      </p:sp>
    </p:spTree>
    <p:extLst>
      <p:ext uri="{BB962C8B-B14F-4D97-AF65-F5344CB8AC3E}">
        <p14:creationId xmlns:p14="http://schemas.microsoft.com/office/powerpoint/2010/main" val="38592495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C124B-D23C-47D8-A182-40948953DB65}"/>
              </a:ext>
            </a:extLst>
          </p:cNvPr>
          <p:cNvSpPr>
            <a:spLocks noGrp="1"/>
          </p:cNvSpPr>
          <p:nvPr>
            <p:ph type="title"/>
          </p:nvPr>
        </p:nvSpPr>
        <p:spPr/>
        <p:txBody>
          <a:bodyPr/>
          <a:lstStyle/>
          <a:p>
            <a:r>
              <a:rPr lang="en-US" dirty="0"/>
              <a:t>Table Headers in Office and Tagged PDF.</a:t>
            </a:r>
          </a:p>
        </p:txBody>
      </p:sp>
      <p:sp>
        <p:nvSpPr>
          <p:cNvPr id="3" name="Content Placeholder 2">
            <a:extLst>
              <a:ext uri="{FF2B5EF4-FFF2-40B4-BE49-F238E27FC236}">
                <a16:creationId xmlns:a16="http://schemas.microsoft.com/office/drawing/2014/main" id="{002769F4-39C9-48A5-BE70-FC4EECD5E47D}"/>
              </a:ext>
            </a:extLst>
          </p:cNvPr>
          <p:cNvSpPr>
            <a:spLocks noGrp="1"/>
          </p:cNvSpPr>
          <p:nvPr>
            <p:ph idx="1"/>
          </p:nvPr>
        </p:nvSpPr>
        <p:spPr>
          <a:xfrm>
            <a:off x="649644" y="1496815"/>
            <a:ext cx="7886700" cy="2664368"/>
          </a:xfrm>
        </p:spPr>
        <p:txBody>
          <a:bodyPr>
            <a:normAutofit fontScale="92500"/>
          </a:bodyPr>
          <a:lstStyle/>
          <a:p>
            <a:r>
              <a:rPr lang="en-US" dirty="0"/>
              <a:t>In Word, still have the Header Row Repeat, however, this is no longer the trigger for identifying Table Headers in a tagged PDF document.</a:t>
            </a:r>
          </a:p>
          <a:p>
            <a:pPr lvl="1"/>
            <a:r>
              <a:rPr lang="en-US" dirty="0"/>
              <a:t>Table Tools, Design Ribbon, and make sure the check box for First Column and Title Row are checked.</a:t>
            </a:r>
          </a:p>
          <a:p>
            <a:r>
              <a:rPr lang="en-US" dirty="0"/>
              <a:t>In PowerPoint and Excel you need to check the check box for First Column. </a:t>
            </a:r>
          </a:p>
          <a:p>
            <a:r>
              <a:rPr lang="en-US" dirty="0"/>
              <a:t>Word: Alt + J, T, A for Header Row and M for First Column.</a:t>
            </a:r>
          </a:p>
          <a:p>
            <a:r>
              <a:rPr lang="en-US" dirty="0"/>
              <a:t>PowerPoint: Alt + J, letter O for Header Row and M for First Column.</a:t>
            </a:r>
          </a:p>
          <a:p>
            <a:r>
              <a:rPr lang="en-US" dirty="0"/>
              <a:t>Excel: Alt + J, letter O for Header Row and C for First Column.</a:t>
            </a:r>
          </a:p>
        </p:txBody>
      </p:sp>
      <p:pic>
        <p:nvPicPr>
          <p:cNvPr id="4" name="Picture 3" descr="Add Table Headers in PowerPoint.">
            <a:extLst>
              <a:ext uri="{FF2B5EF4-FFF2-40B4-BE49-F238E27FC236}">
                <a16:creationId xmlns:a16="http://schemas.microsoft.com/office/drawing/2014/main" id="{64BD57ED-D057-4CD3-9795-A62C54656826}"/>
              </a:ext>
            </a:extLst>
          </p:cNvPr>
          <p:cNvPicPr>
            <a:picLocks noChangeAspect="1"/>
          </p:cNvPicPr>
          <p:nvPr/>
        </p:nvPicPr>
        <p:blipFill>
          <a:blip r:embed="rId3"/>
          <a:stretch>
            <a:fillRect/>
          </a:stretch>
        </p:blipFill>
        <p:spPr>
          <a:xfrm>
            <a:off x="3950444" y="4580135"/>
            <a:ext cx="2047875" cy="15621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descr="Add Table Headers in Word.">
            <a:extLst>
              <a:ext uri="{FF2B5EF4-FFF2-40B4-BE49-F238E27FC236}">
                <a16:creationId xmlns:a16="http://schemas.microsoft.com/office/drawing/2014/main" id="{9D880A11-5C85-45D6-A379-5F346F413E2F}"/>
              </a:ext>
            </a:extLst>
          </p:cNvPr>
          <p:cNvPicPr>
            <a:picLocks noChangeAspect="1"/>
          </p:cNvPicPr>
          <p:nvPr/>
        </p:nvPicPr>
        <p:blipFill>
          <a:blip r:embed="rId4"/>
          <a:stretch>
            <a:fillRect/>
          </a:stretch>
        </p:blipFill>
        <p:spPr>
          <a:xfrm>
            <a:off x="1412421" y="4580135"/>
            <a:ext cx="2162175" cy="15621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descr="Add Table Headers in Excel.">
            <a:extLst>
              <a:ext uri="{FF2B5EF4-FFF2-40B4-BE49-F238E27FC236}">
                <a16:creationId xmlns:a16="http://schemas.microsoft.com/office/drawing/2014/main" id="{8BCC63EA-D06D-4E4F-892B-FBC449F4CA35}"/>
              </a:ext>
            </a:extLst>
          </p:cNvPr>
          <p:cNvPicPr>
            <a:picLocks noChangeAspect="1"/>
          </p:cNvPicPr>
          <p:nvPr/>
        </p:nvPicPr>
        <p:blipFill>
          <a:blip r:embed="rId5"/>
          <a:stretch>
            <a:fillRect/>
          </a:stretch>
        </p:blipFill>
        <p:spPr>
          <a:xfrm>
            <a:off x="6481142" y="4580135"/>
            <a:ext cx="2171700" cy="13239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4924371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0E91F-C792-45E4-A5F8-740824957022}"/>
              </a:ext>
            </a:extLst>
          </p:cNvPr>
          <p:cNvSpPr>
            <a:spLocks noGrp="1"/>
          </p:cNvSpPr>
          <p:nvPr>
            <p:ph type="title"/>
          </p:nvPr>
        </p:nvSpPr>
        <p:spPr/>
        <p:txBody>
          <a:bodyPr/>
          <a:lstStyle/>
          <a:p>
            <a:r>
              <a:rPr lang="en-US" dirty="0"/>
              <a:t>iOS Apps</a:t>
            </a:r>
          </a:p>
        </p:txBody>
      </p:sp>
      <p:sp>
        <p:nvSpPr>
          <p:cNvPr id="3" name="Content Placeholder 2">
            <a:extLst>
              <a:ext uri="{FF2B5EF4-FFF2-40B4-BE49-F238E27FC236}">
                <a16:creationId xmlns:a16="http://schemas.microsoft.com/office/drawing/2014/main" id="{6068FD9C-A70A-4244-AEBD-AD99EB605AC8}"/>
              </a:ext>
            </a:extLst>
          </p:cNvPr>
          <p:cNvSpPr>
            <a:spLocks noGrp="1"/>
          </p:cNvSpPr>
          <p:nvPr>
            <p:ph idx="1"/>
          </p:nvPr>
        </p:nvSpPr>
        <p:spPr/>
        <p:txBody>
          <a:bodyPr/>
          <a:lstStyle/>
          <a:p>
            <a:r>
              <a:rPr lang="en-US" dirty="0"/>
              <a:t>Office Lens – works with OneNote to let you take an image of a whiteboard, document or photo (3 modes)</a:t>
            </a:r>
          </a:p>
          <a:p>
            <a:pPr lvl="1"/>
            <a:r>
              <a:rPr lang="en-US" dirty="0"/>
              <a:t>Converts scanned documents to editable text then sent to Word.</a:t>
            </a:r>
          </a:p>
          <a:p>
            <a:r>
              <a:rPr lang="en-US" dirty="0"/>
              <a:t>iOS has some of the same features as the web apps or desktop apps to make your Office documents accessible.</a:t>
            </a:r>
          </a:p>
          <a:p>
            <a:r>
              <a:rPr lang="en-US" dirty="0"/>
              <a:t>So far, I haven’t found a way to use my own templates with the iOS apps.</a:t>
            </a:r>
          </a:p>
          <a:p>
            <a:pPr lvl="1"/>
            <a:r>
              <a:rPr lang="en-US" dirty="0"/>
              <a:t>For example, a Style Set for larger print or my own Normal document template.</a:t>
            </a:r>
          </a:p>
          <a:p>
            <a:endParaRPr lang="en-US" dirty="0"/>
          </a:p>
        </p:txBody>
      </p:sp>
    </p:spTree>
    <p:extLst>
      <p:ext uri="{BB962C8B-B14F-4D97-AF65-F5344CB8AC3E}">
        <p14:creationId xmlns:p14="http://schemas.microsoft.com/office/powerpoint/2010/main" val="40170130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ECF58-2192-4B6F-B4F9-FAFD0F89D140}"/>
              </a:ext>
            </a:extLst>
          </p:cNvPr>
          <p:cNvSpPr>
            <a:spLocks noGrp="1"/>
          </p:cNvSpPr>
          <p:nvPr>
            <p:ph type="title"/>
          </p:nvPr>
        </p:nvSpPr>
        <p:spPr/>
        <p:txBody>
          <a:bodyPr/>
          <a:lstStyle/>
          <a:p>
            <a:r>
              <a:rPr lang="en-US" dirty="0"/>
              <a:t>Summary of New Features</a:t>
            </a:r>
          </a:p>
        </p:txBody>
      </p:sp>
      <p:sp>
        <p:nvSpPr>
          <p:cNvPr id="3" name="Content Placeholder 2">
            <a:extLst>
              <a:ext uri="{FF2B5EF4-FFF2-40B4-BE49-F238E27FC236}">
                <a16:creationId xmlns:a16="http://schemas.microsoft.com/office/drawing/2014/main" id="{C633E6B3-4DCC-4A0C-AC31-F70564534204}"/>
              </a:ext>
            </a:extLst>
          </p:cNvPr>
          <p:cNvSpPr>
            <a:spLocks noGrp="1"/>
          </p:cNvSpPr>
          <p:nvPr>
            <p:ph idx="1"/>
          </p:nvPr>
        </p:nvSpPr>
        <p:spPr/>
        <p:txBody>
          <a:bodyPr/>
          <a:lstStyle/>
          <a:p>
            <a:r>
              <a:rPr lang="en-US" dirty="0"/>
              <a:t>Digital ink improvements for students with visual, learning or cognitive disabilities.</a:t>
            </a:r>
          </a:p>
          <a:p>
            <a:r>
              <a:rPr lang="en-US" dirty="0"/>
              <a:t>Resume Reading in PowerPoint. Already in Word.</a:t>
            </a:r>
          </a:p>
          <a:p>
            <a:r>
              <a:rPr lang="en-US" dirty="0"/>
              <a:t>Excel for iOS: new chart type to let you take geographical data and create a map.</a:t>
            </a:r>
          </a:p>
          <a:p>
            <a:r>
              <a:rPr lang="en-US" dirty="0"/>
              <a:t>File, Open, Shared with Me to list attachments (Alt + F, letter O, Y, 2)</a:t>
            </a:r>
          </a:p>
          <a:p>
            <a:r>
              <a:rPr lang="en-US" dirty="0"/>
              <a:t>Tell Me – Alt + Q to list tools by Ribbon or individually.</a:t>
            </a:r>
          </a:p>
          <a:p>
            <a:r>
              <a:rPr lang="en-US" dirty="0"/>
              <a:t>PowerPoint iOS: Share a Slide but it shares the slide as a picture.</a:t>
            </a:r>
          </a:p>
          <a:p>
            <a:endParaRPr lang="en-US" dirty="0"/>
          </a:p>
          <a:p>
            <a:endParaRPr lang="en-US" dirty="0"/>
          </a:p>
        </p:txBody>
      </p:sp>
    </p:spTree>
    <p:extLst>
      <p:ext uri="{BB962C8B-B14F-4D97-AF65-F5344CB8AC3E}">
        <p14:creationId xmlns:p14="http://schemas.microsoft.com/office/powerpoint/2010/main" val="10207179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B9CC3-F660-4041-B9F5-1C35AD0FCB3E}"/>
              </a:ext>
            </a:extLst>
          </p:cNvPr>
          <p:cNvSpPr>
            <a:spLocks noGrp="1"/>
          </p:cNvSpPr>
          <p:nvPr>
            <p:ph type="title"/>
          </p:nvPr>
        </p:nvSpPr>
        <p:spPr/>
        <p:txBody>
          <a:bodyPr/>
          <a:lstStyle/>
          <a:p>
            <a:r>
              <a:rPr lang="en-US" dirty="0"/>
              <a:t>New Features on the Horizon!</a:t>
            </a:r>
          </a:p>
        </p:txBody>
      </p:sp>
      <p:sp>
        <p:nvSpPr>
          <p:cNvPr id="3" name="Content Placeholder 2">
            <a:extLst>
              <a:ext uri="{FF2B5EF4-FFF2-40B4-BE49-F238E27FC236}">
                <a16:creationId xmlns:a16="http://schemas.microsoft.com/office/drawing/2014/main" id="{D6535B50-EBB8-4685-A6DB-464A7130155F}"/>
              </a:ext>
            </a:extLst>
          </p:cNvPr>
          <p:cNvSpPr>
            <a:spLocks noGrp="1"/>
          </p:cNvSpPr>
          <p:nvPr>
            <p:ph idx="1"/>
          </p:nvPr>
        </p:nvSpPr>
        <p:spPr/>
        <p:txBody>
          <a:bodyPr/>
          <a:lstStyle/>
          <a:p>
            <a:pPr lvl="0"/>
            <a:r>
              <a:rPr lang="en-US" dirty="0"/>
              <a:t>Ability to mark images as decorative</a:t>
            </a:r>
          </a:p>
          <a:p>
            <a:pPr lvl="1"/>
            <a:r>
              <a:rPr lang="en-US" dirty="0"/>
              <a:t>I’m not sure if this will transfer gracefully to tagged PDF or if you will need to make the images Artifacts in Adobe Acrobat.</a:t>
            </a:r>
          </a:p>
          <a:p>
            <a:pPr lvl="0"/>
            <a:r>
              <a:rPr lang="en-US" dirty="0"/>
              <a:t>Add the ability to check colour contrast.</a:t>
            </a:r>
          </a:p>
          <a:p>
            <a:pPr lvl="0"/>
            <a:r>
              <a:rPr lang="en-US" dirty="0"/>
              <a:t>Ability to more easily fix accessibility issues in the Accessibility Checker</a:t>
            </a:r>
          </a:p>
          <a:p>
            <a:pPr lvl="0"/>
            <a:r>
              <a:rPr lang="en-US" dirty="0"/>
              <a:t>Updating rules for the accessibility checker for WCAG 2.0.</a:t>
            </a:r>
          </a:p>
          <a:p>
            <a:pPr lvl="1"/>
            <a:r>
              <a:rPr lang="en-US" dirty="0"/>
              <a:t>Mac and Windows, Windows first then mac..</a:t>
            </a:r>
          </a:p>
          <a:p>
            <a:r>
              <a:rPr lang="en-US" dirty="0"/>
              <a:t>Alt Text – merging the fields so there is just one, instead of two.</a:t>
            </a:r>
          </a:p>
          <a:p>
            <a:pPr lvl="1"/>
            <a:r>
              <a:rPr lang="en-US" dirty="0"/>
              <a:t>Use the Description field in preparation for the change.</a:t>
            </a:r>
          </a:p>
          <a:p>
            <a:pPr marL="0" indent="0">
              <a:buNone/>
            </a:pPr>
            <a:endParaRPr lang="en-US" dirty="0"/>
          </a:p>
        </p:txBody>
      </p:sp>
    </p:spTree>
    <p:extLst>
      <p:ext uri="{BB962C8B-B14F-4D97-AF65-F5344CB8AC3E}">
        <p14:creationId xmlns:p14="http://schemas.microsoft.com/office/powerpoint/2010/main" val="27461004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49677-1CA9-4428-ADDD-19ED6E133501}"/>
              </a:ext>
            </a:extLst>
          </p:cNvPr>
          <p:cNvSpPr>
            <a:spLocks noGrp="1"/>
          </p:cNvSpPr>
          <p:nvPr>
            <p:ph type="title"/>
          </p:nvPr>
        </p:nvSpPr>
        <p:spPr/>
        <p:txBody>
          <a:bodyPr/>
          <a:lstStyle/>
          <a:p>
            <a:r>
              <a:rPr lang="en-US" dirty="0"/>
              <a:t>Immersive/Learning Tools</a:t>
            </a:r>
          </a:p>
        </p:txBody>
      </p:sp>
      <p:sp>
        <p:nvSpPr>
          <p:cNvPr id="3" name="Text Placeholder 2">
            <a:extLst>
              <a:ext uri="{FF2B5EF4-FFF2-40B4-BE49-F238E27FC236}">
                <a16:creationId xmlns:a16="http://schemas.microsoft.com/office/drawing/2014/main" id="{CBC258F0-9C70-453A-869F-EC5433D706FD}"/>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039852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E51D1-63A5-44C3-AFC0-245C42150214}"/>
              </a:ext>
            </a:extLst>
          </p:cNvPr>
          <p:cNvSpPr>
            <a:spLocks noGrp="1"/>
          </p:cNvSpPr>
          <p:nvPr>
            <p:ph type="title"/>
          </p:nvPr>
        </p:nvSpPr>
        <p:spPr/>
        <p:txBody>
          <a:bodyPr/>
          <a:lstStyle/>
          <a:p>
            <a:r>
              <a:rPr lang="en-US" dirty="0"/>
              <a:t>Review of Existing Tools</a:t>
            </a:r>
          </a:p>
        </p:txBody>
      </p:sp>
      <p:sp>
        <p:nvSpPr>
          <p:cNvPr id="3" name="Text Placeholder 2">
            <a:extLst>
              <a:ext uri="{FF2B5EF4-FFF2-40B4-BE49-F238E27FC236}">
                <a16:creationId xmlns:a16="http://schemas.microsoft.com/office/drawing/2014/main" id="{6214ECEA-818B-4B44-A85C-D2CD11AFD5DB}"/>
              </a:ext>
            </a:extLst>
          </p:cNvPr>
          <p:cNvSpPr>
            <a:spLocks noGrp="1"/>
          </p:cNvSpPr>
          <p:nvPr>
            <p:ph type="body" idx="1"/>
          </p:nvPr>
        </p:nvSpPr>
        <p:spPr/>
        <p:txBody>
          <a:bodyPr/>
          <a:lstStyle/>
          <a:p>
            <a:r>
              <a:rPr lang="en-US" dirty="0"/>
              <a:t>Almost new and “I didn’t know you could do that!”</a:t>
            </a:r>
          </a:p>
        </p:txBody>
      </p:sp>
    </p:spTree>
    <p:extLst>
      <p:ext uri="{BB962C8B-B14F-4D97-AF65-F5344CB8AC3E}">
        <p14:creationId xmlns:p14="http://schemas.microsoft.com/office/powerpoint/2010/main" val="25516824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6BD66-2F59-4613-93D8-DBDA72C50EF5}"/>
              </a:ext>
            </a:extLst>
          </p:cNvPr>
          <p:cNvSpPr>
            <a:spLocks noGrp="1"/>
          </p:cNvSpPr>
          <p:nvPr>
            <p:ph type="title"/>
          </p:nvPr>
        </p:nvSpPr>
        <p:spPr/>
        <p:txBody>
          <a:bodyPr/>
          <a:lstStyle/>
          <a:p>
            <a:r>
              <a:rPr lang="en-US" dirty="0"/>
              <a:t>Immersive Tools in Word</a:t>
            </a:r>
          </a:p>
        </p:txBody>
      </p:sp>
      <p:sp>
        <p:nvSpPr>
          <p:cNvPr id="3" name="Content Placeholder 2">
            <a:extLst>
              <a:ext uri="{FF2B5EF4-FFF2-40B4-BE49-F238E27FC236}">
                <a16:creationId xmlns:a16="http://schemas.microsoft.com/office/drawing/2014/main" id="{E4A28DD4-8873-4328-BA4D-B1F1704E2822}"/>
              </a:ext>
            </a:extLst>
          </p:cNvPr>
          <p:cNvSpPr>
            <a:spLocks noGrp="1"/>
          </p:cNvSpPr>
          <p:nvPr>
            <p:ph idx="1"/>
          </p:nvPr>
        </p:nvSpPr>
        <p:spPr>
          <a:xfrm>
            <a:off x="649644" y="1496815"/>
            <a:ext cx="7886700" cy="3167950"/>
          </a:xfrm>
        </p:spPr>
        <p:txBody>
          <a:bodyPr>
            <a:normAutofit fontScale="92500"/>
          </a:bodyPr>
          <a:lstStyle/>
          <a:p>
            <a:r>
              <a:rPr lang="en-US" dirty="0"/>
              <a:t>Press Alt + Q and type in Learning Tools.</a:t>
            </a:r>
          </a:p>
          <a:p>
            <a:r>
              <a:rPr lang="en-US" dirty="0"/>
              <a:t>Press Enter on the Learning Tools item that is found.</a:t>
            </a:r>
          </a:p>
          <a:p>
            <a:r>
              <a:rPr lang="en-US" dirty="0"/>
              <a:t>The Learning Tools Ribbon opens and is placed at the end of the Ribbons while the document is open. You are in “Web View” of the document.</a:t>
            </a:r>
          </a:p>
          <a:p>
            <a:r>
              <a:rPr lang="en-US" dirty="0"/>
              <a:t>Tools are:</a:t>
            </a:r>
          </a:p>
          <a:p>
            <a:pPr lvl="1"/>
            <a:r>
              <a:rPr lang="en-US" dirty="0"/>
              <a:t>Column Width: Very Narrow, Narrow, Moderate and Wide.</a:t>
            </a:r>
          </a:p>
          <a:p>
            <a:pPr lvl="1"/>
            <a:r>
              <a:rPr lang="en-US" dirty="0"/>
              <a:t>Page Colour: None, Sepia (buff) and Inverse (White Text on Black Background).</a:t>
            </a:r>
          </a:p>
          <a:p>
            <a:pPr lvl="1"/>
            <a:r>
              <a:rPr lang="en-US" dirty="0"/>
              <a:t>Text Spacing: </a:t>
            </a:r>
          </a:p>
          <a:p>
            <a:pPr lvl="1"/>
            <a:r>
              <a:rPr lang="en-US" dirty="0"/>
              <a:t>Syllables.</a:t>
            </a:r>
          </a:p>
          <a:p>
            <a:pPr lvl="1"/>
            <a:r>
              <a:rPr lang="en-US" dirty="0"/>
              <a:t>Read Aloud and Close.</a:t>
            </a:r>
          </a:p>
        </p:txBody>
      </p:sp>
      <p:pic>
        <p:nvPicPr>
          <p:cNvPr id="4" name="Picture 3" descr="Learning Tools Ribbon in Word.">
            <a:extLst>
              <a:ext uri="{FF2B5EF4-FFF2-40B4-BE49-F238E27FC236}">
                <a16:creationId xmlns:a16="http://schemas.microsoft.com/office/drawing/2014/main" id="{CD5E1FA2-A314-49AC-A9A2-0E207B313B70}"/>
              </a:ext>
            </a:extLst>
          </p:cNvPr>
          <p:cNvPicPr>
            <a:picLocks noChangeAspect="1"/>
          </p:cNvPicPr>
          <p:nvPr/>
        </p:nvPicPr>
        <p:blipFill>
          <a:blip r:embed="rId3"/>
          <a:stretch>
            <a:fillRect/>
          </a:stretch>
        </p:blipFill>
        <p:spPr>
          <a:xfrm>
            <a:off x="3221782" y="5018225"/>
            <a:ext cx="3505200" cy="12477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0859449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7234F-BD30-4319-8F8A-53879730FA6A}"/>
              </a:ext>
            </a:extLst>
          </p:cNvPr>
          <p:cNvSpPr>
            <a:spLocks noGrp="1"/>
          </p:cNvSpPr>
          <p:nvPr>
            <p:ph type="title"/>
          </p:nvPr>
        </p:nvSpPr>
        <p:spPr/>
        <p:txBody>
          <a:bodyPr/>
          <a:lstStyle/>
          <a:p>
            <a:r>
              <a:rPr lang="en-US" dirty="0"/>
              <a:t>Braking Down Text by Syllables</a:t>
            </a:r>
          </a:p>
        </p:txBody>
      </p:sp>
      <p:pic>
        <p:nvPicPr>
          <p:cNvPr id="4" name="Picture 3" descr="Document with very narrow column, spacing turned on, inverse colour and syllables selected.">
            <a:extLst>
              <a:ext uri="{FF2B5EF4-FFF2-40B4-BE49-F238E27FC236}">
                <a16:creationId xmlns:a16="http://schemas.microsoft.com/office/drawing/2014/main" id="{FDFE91B4-2110-4512-9AAE-0BE0601B04CD}"/>
              </a:ext>
            </a:extLst>
          </p:cNvPr>
          <p:cNvPicPr>
            <a:picLocks noChangeAspect="1"/>
          </p:cNvPicPr>
          <p:nvPr/>
        </p:nvPicPr>
        <p:blipFill>
          <a:blip r:embed="rId3"/>
          <a:stretch>
            <a:fillRect/>
          </a:stretch>
        </p:blipFill>
        <p:spPr>
          <a:xfrm>
            <a:off x="914400" y="1881080"/>
            <a:ext cx="7315200" cy="3701343"/>
          </a:xfrm>
          <a:prstGeom prst="rect">
            <a:avLst/>
          </a:prstGeom>
        </p:spPr>
      </p:pic>
    </p:spTree>
    <p:extLst>
      <p:ext uri="{BB962C8B-B14F-4D97-AF65-F5344CB8AC3E}">
        <p14:creationId xmlns:p14="http://schemas.microsoft.com/office/powerpoint/2010/main" val="9710595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B360C-6366-4F5A-BFCE-EF065619BC33}"/>
              </a:ext>
            </a:extLst>
          </p:cNvPr>
          <p:cNvSpPr>
            <a:spLocks noGrp="1"/>
          </p:cNvSpPr>
          <p:nvPr>
            <p:ph type="title"/>
          </p:nvPr>
        </p:nvSpPr>
        <p:spPr/>
        <p:txBody>
          <a:bodyPr/>
          <a:lstStyle/>
          <a:p>
            <a:r>
              <a:rPr lang="en-CA" dirty="0"/>
              <a:t>Resources</a:t>
            </a:r>
          </a:p>
        </p:txBody>
      </p:sp>
      <p:sp>
        <p:nvSpPr>
          <p:cNvPr id="3" name="Text Placeholder 2">
            <a:extLst>
              <a:ext uri="{FF2B5EF4-FFF2-40B4-BE49-F238E27FC236}">
                <a16:creationId xmlns:a16="http://schemas.microsoft.com/office/drawing/2014/main" id="{024536B2-5AD0-4521-85DE-7C26AE67B084}"/>
              </a:ext>
            </a:extLst>
          </p:cNvPr>
          <p:cNvSpPr>
            <a:spLocks noGrp="1"/>
          </p:cNvSpPr>
          <p:nvPr>
            <p:ph type="body" idx="1"/>
          </p:nvPr>
        </p:nvSpPr>
        <p:spPr/>
        <p:txBody>
          <a:bodyPr/>
          <a:lstStyle/>
          <a:p>
            <a:r>
              <a:rPr lang="en-CA" dirty="0"/>
              <a:t>Online course, books and tutorials by Karen McCall on the Karlen Communications website.</a:t>
            </a:r>
          </a:p>
        </p:txBody>
      </p:sp>
    </p:spTree>
    <p:extLst>
      <p:ext uri="{BB962C8B-B14F-4D97-AF65-F5344CB8AC3E}">
        <p14:creationId xmlns:p14="http://schemas.microsoft.com/office/powerpoint/2010/main" val="8801705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03DFF-F6BB-44A1-9357-53F808D0716C}"/>
              </a:ext>
            </a:extLst>
          </p:cNvPr>
          <p:cNvSpPr>
            <a:spLocks noGrp="1"/>
          </p:cNvSpPr>
          <p:nvPr>
            <p:ph type="title"/>
          </p:nvPr>
        </p:nvSpPr>
        <p:spPr/>
        <p:txBody>
          <a:bodyPr/>
          <a:lstStyle/>
          <a:p>
            <a:r>
              <a:rPr lang="en-US" dirty="0"/>
              <a:t>Microsoft Resources - 1</a:t>
            </a:r>
          </a:p>
        </p:txBody>
      </p:sp>
      <p:sp>
        <p:nvSpPr>
          <p:cNvPr id="3" name="Content Placeholder 2">
            <a:extLst>
              <a:ext uri="{FF2B5EF4-FFF2-40B4-BE49-F238E27FC236}">
                <a16:creationId xmlns:a16="http://schemas.microsoft.com/office/drawing/2014/main" id="{FC910082-405C-4906-9238-63F78A9F8D7D}"/>
              </a:ext>
            </a:extLst>
          </p:cNvPr>
          <p:cNvSpPr>
            <a:spLocks noGrp="1"/>
          </p:cNvSpPr>
          <p:nvPr>
            <p:ph idx="1"/>
          </p:nvPr>
        </p:nvSpPr>
        <p:spPr/>
        <p:txBody>
          <a:bodyPr>
            <a:normAutofit lnSpcReduction="10000"/>
          </a:bodyPr>
          <a:lstStyle/>
          <a:p>
            <a:pPr marL="342900" indent="-342900">
              <a:buFont typeface="Arial" panose="020B0604020202020204" pitchFamily="34" charset="0"/>
              <a:buChar char="•"/>
            </a:pPr>
            <a:r>
              <a:rPr lang="en-US" dirty="0">
                <a:hlinkClick r:id="rId3"/>
              </a:rPr>
              <a:t>Office 365 Accessibility Checker</a:t>
            </a:r>
            <a:endParaRPr lang="en-US" dirty="0"/>
          </a:p>
          <a:p>
            <a:pPr marL="342900" indent="-342900">
              <a:buFont typeface="Arial" panose="020B0604020202020204" pitchFamily="34" charset="0"/>
              <a:buChar char="•"/>
            </a:pPr>
            <a:r>
              <a:rPr lang="en-US" dirty="0">
                <a:hlinkClick r:id="rId4"/>
              </a:rPr>
              <a:t>Accessible Document Templates</a:t>
            </a:r>
            <a:endParaRPr lang="en-US" dirty="0"/>
          </a:p>
          <a:p>
            <a:pPr marL="342900" indent="-342900">
              <a:buFont typeface="Arial" panose="020B0604020202020204" pitchFamily="34" charset="0"/>
              <a:buChar char="•"/>
            </a:pPr>
            <a:r>
              <a:rPr lang="en-US" dirty="0">
                <a:hlinkClick r:id="rId3"/>
              </a:rPr>
              <a:t>Office 365 Resources for People with Disabilities.</a:t>
            </a:r>
            <a:endParaRPr lang="en-US" dirty="0"/>
          </a:p>
          <a:p>
            <a:pPr marL="342900" indent="-342900">
              <a:buFont typeface="Arial" panose="020B0604020202020204" pitchFamily="34" charset="0"/>
              <a:buChar char="•"/>
            </a:pPr>
            <a:r>
              <a:rPr lang="en-US" dirty="0">
                <a:hlinkClick r:id="rId5"/>
              </a:rPr>
              <a:t>Rules for the Accessibility Checker.</a:t>
            </a:r>
            <a:endParaRPr lang="en-US" dirty="0"/>
          </a:p>
          <a:p>
            <a:pPr marL="342900" indent="-342900">
              <a:buFont typeface="Arial" panose="020B0604020202020204" pitchFamily="34" charset="0"/>
              <a:buChar char="•"/>
            </a:pPr>
            <a:r>
              <a:rPr lang="en-US" dirty="0">
                <a:hlinkClick r:id="rId6"/>
              </a:rPr>
              <a:t>What are Intelligent Services?</a:t>
            </a:r>
            <a:endParaRPr lang="en-US" dirty="0"/>
          </a:p>
          <a:p>
            <a:pPr marL="342900" indent="-342900">
              <a:buFont typeface="Arial" panose="020B0604020202020204" pitchFamily="34" charset="0"/>
              <a:buChar char="•"/>
            </a:pPr>
            <a:r>
              <a:rPr lang="en-US" dirty="0">
                <a:hlinkClick r:id="rId7"/>
              </a:rPr>
              <a:t>PowerPoint Presentation Translator.</a:t>
            </a:r>
            <a:endParaRPr lang="en-US" dirty="0"/>
          </a:p>
          <a:p>
            <a:pPr marL="342900" indent="-342900">
              <a:buFont typeface="Arial" panose="020B0604020202020204" pitchFamily="34" charset="0"/>
              <a:buChar char="•"/>
            </a:pPr>
            <a:r>
              <a:rPr lang="en-US" dirty="0">
                <a:hlinkClick r:id="rId8"/>
              </a:rPr>
              <a:t>How to use Presentation Translator in a presentation.</a:t>
            </a:r>
            <a:endParaRPr lang="en-US" dirty="0"/>
          </a:p>
          <a:p>
            <a:pPr marL="342900" indent="-342900">
              <a:buFont typeface="Arial" panose="020B0604020202020204" pitchFamily="34" charset="0"/>
              <a:buChar char="•"/>
            </a:pPr>
            <a:r>
              <a:rPr lang="en-US" dirty="0">
                <a:hlinkClick r:id="rId9"/>
              </a:rPr>
              <a:t>Learn how to Navigate Word for Mac using Accessibility Features.</a:t>
            </a:r>
            <a:endParaRPr lang="en-US" dirty="0"/>
          </a:p>
          <a:p>
            <a:pPr marL="342900" indent="-342900">
              <a:buFont typeface="Arial" panose="020B0604020202020204" pitchFamily="34" charset="0"/>
              <a:buChar char="•"/>
            </a:pPr>
            <a:r>
              <a:rPr lang="en-US" dirty="0">
                <a:hlinkClick r:id="rId10"/>
              </a:rPr>
              <a:t>Use the Accessibility Checker on your Mac to Find and Resolve Accessibility Issues.</a:t>
            </a:r>
            <a:endParaRPr lang="en-US" dirty="0"/>
          </a:p>
          <a:p>
            <a:endParaRPr lang="en-US" dirty="0"/>
          </a:p>
        </p:txBody>
      </p:sp>
    </p:spTree>
    <p:extLst>
      <p:ext uri="{BB962C8B-B14F-4D97-AF65-F5344CB8AC3E}">
        <p14:creationId xmlns:p14="http://schemas.microsoft.com/office/powerpoint/2010/main" val="2530027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78FF2-D5E5-4C7E-9CC6-7B085297CEBE}"/>
              </a:ext>
            </a:extLst>
          </p:cNvPr>
          <p:cNvSpPr>
            <a:spLocks noGrp="1"/>
          </p:cNvSpPr>
          <p:nvPr>
            <p:ph type="title"/>
          </p:nvPr>
        </p:nvSpPr>
        <p:spPr/>
        <p:txBody>
          <a:bodyPr/>
          <a:lstStyle/>
          <a:p>
            <a:r>
              <a:rPr lang="en-US" dirty="0"/>
              <a:t>Microsoft Resources – 2 </a:t>
            </a:r>
          </a:p>
        </p:txBody>
      </p:sp>
      <p:sp>
        <p:nvSpPr>
          <p:cNvPr id="3" name="Content Placeholder 2">
            <a:extLst>
              <a:ext uri="{FF2B5EF4-FFF2-40B4-BE49-F238E27FC236}">
                <a16:creationId xmlns:a16="http://schemas.microsoft.com/office/drawing/2014/main" id="{C38C77BB-1630-45FD-8386-FF6BEEE90534}"/>
              </a:ext>
            </a:extLst>
          </p:cNvPr>
          <p:cNvSpPr>
            <a:spLocks noGrp="1"/>
          </p:cNvSpPr>
          <p:nvPr>
            <p:ph idx="1"/>
          </p:nvPr>
        </p:nvSpPr>
        <p:spPr/>
        <p:txBody>
          <a:bodyPr/>
          <a:lstStyle/>
          <a:p>
            <a:r>
              <a:rPr lang="en-US" dirty="0">
                <a:hlinkClick r:id="rId3"/>
              </a:rPr>
              <a:t>What is Office Lens?</a:t>
            </a:r>
            <a:endParaRPr lang="en-US" dirty="0"/>
          </a:p>
          <a:p>
            <a:r>
              <a:rPr lang="en-US" dirty="0">
                <a:hlinkClick r:id="rId4"/>
              </a:rPr>
              <a:t>Office Lens Converts Scanned Documents to Editable Text.</a:t>
            </a:r>
            <a:endParaRPr lang="en-US" dirty="0"/>
          </a:p>
          <a:p>
            <a:r>
              <a:rPr lang="en-US" dirty="0">
                <a:hlinkClick r:id="rId5"/>
              </a:rPr>
              <a:t>iOS Best Practices for Making Your Word Documents Accessible.</a:t>
            </a:r>
            <a:r>
              <a:rPr lang="en-US" dirty="0"/>
              <a:t> </a:t>
            </a:r>
          </a:p>
          <a:p>
            <a:r>
              <a:rPr lang="en-US" dirty="0">
                <a:hlinkClick r:id="rId6"/>
              </a:rPr>
              <a:t>Sway Accessibility.</a:t>
            </a:r>
            <a:endParaRPr lang="en-US" dirty="0"/>
          </a:p>
          <a:p>
            <a:r>
              <a:rPr lang="en-US" dirty="0">
                <a:hlinkClick r:id="rId7"/>
              </a:rPr>
              <a:t>Office Accessibility Centre.</a:t>
            </a:r>
            <a:endParaRPr lang="en-US" dirty="0"/>
          </a:p>
          <a:p>
            <a:r>
              <a:rPr lang="en-US" dirty="0">
                <a:hlinkClick r:id="rId8"/>
              </a:rPr>
              <a:t>What’s New in Office 365/Office 2016.</a:t>
            </a:r>
            <a:endParaRPr lang="en-US" dirty="0"/>
          </a:p>
          <a:p>
            <a:endParaRPr lang="en-US" dirty="0"/>
          </a:p>
          <a:p>
            <a:endParaRPr lang="en-US" dirty="0"/>
          </a:p>
        </p:txBody>
      </p:sp>
    </p:spTree>
    <p:extLst>
      <p:ext uri="{BB962C8B-B14F-4D97-AF65-F5344CB8AC3E}">
        <p14:creationId xmlns:p14="http://schemas.microsoft.com/office/powerpoint/2010/main" val="25790376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C798E-51FF-4D92-9E5E-A7596EA14166}"/>
              </a:ext>
            </a:extLst>
          </p:cNvPr>
          <p:cNvSpPr>
            <a:spLocks noGrp="1"/>
          </p:cNvSpPr>
          <p:nvPr>
            <p:ph type="title"/>
          </p:nvPr>
        </p:nvSpPr>
        <p:spPr/>
        <p:txBody>
          <a:bodyPr/>
          <a:lstStyle/>
          <a:p>
            <a:r>
              <a:rPr lang="en-US" dirty="0"/>
              <a:t>Accessible Office Documents</a:t>
            </a:r>
          </a:p>
        </p:txBody>
      </p:sp>
      <p:sp>
        <p:nvSpPr>
          <p:cNvPr id="3" name="Content Placeholder 2">
            <a:extLst>
              <a:ext uri="{FF2B5EF4-FFF2-40B4-BE49-F238E27FC236}">
                <a16:creationId xmlns:a16="http://schemas.microsoft.com/office/drawing/2014/main" id="{A80E91F5-FE4E-48CE-940B-A3780139E095}"/>
              </a:ext>
            </a:extLst>
          </p:cNvPr>
          <p:cNvSpPr>
            <a:spLocks noGrp="1"/>
          </p:cNvSpPr>
          <p:nvPr>
            <p:ph idx="1"/>
          </p:nvPr>
        </p:nvSpPr>
        <p:spPr/>
        <p:txBody>
          <a:bodyPr/>
          <a:lstStyle/>
          <a:p>
            <a:r>
              <a:rPr lang="en-US" dirty="0">
                <a:hlinkClick r:id="rId3"/>
              </a:rPr>
              <a:t>Accessible Word Documents.</a:t>
            </a:r>
            <a:endParaRPr lang="en-US" dirty="0"/>
          </a:p>
          <a:p>
            <a:r>
              <a:rPr lang="en-US" dirty="0">
                <a:hlinkClick r:id="rId4"/>
              </a:rPr>
              <a:t>Accessible PowerPoint Documents.</a:t>
            </a:r>
            <a:endParaRPr lang="en-US" dirty="0"/>
          </a:p>
          <a:p>
            <a:r>
              <a:rPr lang="en-US" dirty="0">
                <a:hlinkClick r:id="rId5"/>
              </a:rPr>
              <a:t>Using Microsoft Translator in a Presentation.</a:t>
            </a:r>
            <a:endParaRPr lang="en-US" dirty="0"/>
          </a:p>
          <a:p>
            <a:r>
              <a:rPr lang="en-US" dirty="0">
                <a:hlinkClick r:id="rId6"/>
              </a:rPr>
              <a:t>Accessible Excel Workbooks.</a:t>
            </a:r>
            <a:endParaRPr lang="en-US" dirty="0"/>
          </a:p>
          <a:p>
            <a:r>
              <a:rPr lang="en-US" dirty="0">
                <a:hlinkClick r:id="rId7"/>
              </a:rPr>
              <a:t>Accessible Outlook E-mail.</a:t>
            </a:r>
            <a:endParaRPr lang="en-US" dirty="0"/>
          </a:p>
          <a:p>
            <a:r>
              <a:rPr lang="en-US" dirty="0">
                <a:hlinkClick r:id="rId8"/>
              </a:rPr>
              <a:t>Learn how to Navigate OneNote using Accessibility Features.</a:t>
            </a:r>
            <a:endParaRPr lang="en-US" dirty="0"/>
          </a:p>
          <a:p>
            <a:r>
              <a:rPr lang="en-US" dirty="0">
                <a:hlinkClick r:id="rId9"/>
              </a:rPr>
              <a:t>Get Accessible Templates.</a:t>
            </a:r>
            <a:endParaRPr lang="en-US" dirty="0"/>
          </a:p>
          <a:p>
            <a:r>
              <a:rPr lang="en-US" dirty="0">
                <a:hlinkClick r:id="rId10"/>
              </a:rPr>
              <a:t>Immersive Reader.</a:t>
            </a:r>
            <a:endParaRPr lang="en-US" dirty="0"/>
          </a:p>
          <a:p>
            <a:r>
              <a:rPr lang="en-US" dirty="0">
                <a:hlinkClick r:id="rId11"/>
              </a:rPr>
              <a:t>Learning Tools for OneNote: Getting Started.</a:t>
            </a:r>
            <a:endParaRPr lang="en-US" dirty="0"/>
          </a:p>
        </p:txBody>
      </p:sp>
    </p:spTree>
    <p:extLst>
      <p:ext uri="{BB962C8B-B14F-4D97-AF65-F5344CB8AC3E}">
        <p14:creationId xmlns:p14="http://schemas.microsoft.com/office/powerpoint/2010/main" val="7958628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D4AE1-D996-4CA7-BB42-B511344EE05B}"/>
              </a:ext>
            </a:extLst>
          </p:cNvPr>
          <p:cNvSpPr>
            <a:spLocks noGrp="1"/>
          </p:cNvSpPr>
          <p:nvPr>
            <p:ph type="title"/>
          </p:nvPr>
        </p:nvSpPr>
        <p:spPr/>
        <p:txBody>
          <a:bodyPr/>
          <a:lstStyle/>
          <a:p>
            <a:r>
              <a:rPr lang="en-CA" dirty="0"/>
              <a:t>Styles in Word: The Online Course!</a:t>
            </a:r>
          </a:p>
        </p:txBody>
      </p:sp>
      <p:sp>
        <p:nvSpPr>
          <p:cNvPr id="3" name="Content Placeholder 2">
            <a:extLst>
              <a:ext uri="{FF2B5EF4-FFF2-40B4-BE49-F238E27FC236}">
                <a16:creationId xmlns:a16="http://schemas.microsoft.com/office/drawing/2014/main" id="{11C43775-1421-4FD4-9E0B-A55288B51C4F}"/>
              </a:ext>
            </a:extLst>
          </p:cNvPr>
          <p:cNvSpPr>
            <a:spLocks noGrp="1"/>
          </p:cNvSpPr>
          <p:nvPr>
            <p:ph idx="1"/>
          </p:nvPr>
        </p:nvSpPr>
        <p:spPr/>
        <p:txBody>
          <a:bodyPr>
            <a:normAutofit lnSpcReduction="10000"/>
          </a:bodyPr>
          <a:lstStyle/>
          <a:p>
            <a:r>
              <a:rPr lang="en-CA" dirty="0"/>
              <a:t>Styles in Word: A Primer for Accessible Document Design</a:t>
            </a:r>
          </a:p>
          <a:p>
            <a:endParaRPr lang="en-CA" dirty="0"/>
          </a:p>
          <a:p>
            <a:r>
              <a:rPr lang="en-CA" dirty="0"/>
              <a:t>You’ve heard of the book, now there’s an online learning course based on the book…that includes a copy of the book!</a:t>
            </a:r>
          </a:p>
          <a:p>
            <a:endParaRPr lang="en-CA" dirty="0"/>
          </a:p>
          <a:p>
            <a:r>
              <a:rPr lang="en-CA" dirty="0"/>
              <a:t>Self-paced, text, audio, video (with transcripts), sample documents and what started out to be a version of my on-site workshops has expanded to provide content on things I couldn’t fit into a day.</a:t>
            </a:r>
          </a:p>
          <a:p>
            <a:r>
              <a:rPr lang="en-CA" dirty="0">
                <a:hlinkClick r:id="rId3"/>
              </a:rPr>
              <a:t>http://www.karlencommunications.com/Training.html</a:t>
            </a:r>
            <a:r>
              <a:rPr lang="en-CA" dirty="0"/>
              <a:t> </a:t>
            </a:r>
          </a:p>
          <a:p>
            <a:endParaRPr lang="en-CA" dirty="0"/>
          </a:p>
        </p:txBody>
      </p:sp>
    </p:spTree>
    <p:extLst>
      <p:ext uri="{BB962C8B-B14F-4D97-AF65-F5344CB8AC3E}">
        <p14:creationId xmlns:p14="http://schemas.microsoft.com/office/powerpoint/2010/main" val="30102424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D8D3C-214D-492E-BB08-6ABA0F691C7D}"/>
              </a:ext>
            </a:extLst>
          </p:cNvPr>
          <p:cNvSpPr>
            <a:spLocks noGrp="1"/>
          </p:cNvSpPr>
          <p:nvPr>
            <p:ph type="title"/>
          </p:nvPr>
        </p:nvSpPr>
        <p:spPr/>
        <p:txBody>
          <a:bodyPr>
            <a:normAutofit/>
          </a:bodyPr>
          <a:lstStyle/>
          <a:p>
            <a:r>
              <a:rPr lang="en-CA" sz="3600" dirty="0"/>
              <a:t>Styles in Word: The Book</a:t>
            </a:r>
          </a:p>
        </p:txBody>
      </p:sp>
      <p:sp>
        <p:nvSpPr>
          <p:cNvPr id="3" name="Content Placeholder 2">
            <a:extLst>
              <a:ext uri="{FF2B5EF4-FFF2-40B4-BE49-F238E27FC236}">
                <a16:creationId xmlns:a16="http://schemas.microsoft.com/office/drawing/2014/main" id="{BB6729D1-1FE0-4259-A207-F3B5F2F95051}"/>
              </a:ext>
            </a:extLst>
          </p:cNvPr>
          <p:cNvSpPr>
            <a:spLocks noGrp="1"/>
          </p:cNvSpPr>
          <p:nvPr>
            <p:ph idx="1"/>
          </p:nvPr>
        </p:nvSpPr>
        <p:spPr>
          <a:xfrm>
            <a:off x="498313" y="1664765"/>
            <a:ext cx="5199102" cy="4586744"/>
          </a:xfrm>
        </p:spPr>
        <p:txBody>
          <a:bodyPr/>
          <a:lstStyle/>
          <a:p>
            <a:r>
              <a:rPr lang="en-CA" dirty="0"/>
              <a:t>Styles in Word: A Primer for Accessible Document Design</a:t>
            </a:r>
          </a:p>
          <a:p>
            <a:endParaRPr lang="en-CA" dirty="0"/>
          </a:p>
          <a:p>
            <a:r>
              <a:rPr lang="en-CA" dirty="0"/>
              <a:t>Haven’t heard of the book? No way!</a:t>
            </a:r>
          </a:p>
          <a:p>
            <a:r>
              <a:rPr lang="en-CA" dirty="0"/>
              <a:t>This is a great book for both beginners and those who have been working to make Word documents more accessible for those of us with disabilities.</a:t>
            </a:r>
          </a:p>
          <a:p>
            <a:r>
              <a:rPr lang="en-CA" dirty="0"/>
              <a:t>Get your copy of this digital tagged PDF book with the ability to print a page, topic, chapter or the entire book!</a:t>
            </a:r>
          </a:p>
          <a:p>
            <a:r>
              <a:rPr lang="en-CA" sz="2000" dirty="0">
                <a:hlinkClick r:id="rId3"/>
              </a:rPr>
              <a:t>http://www.pubcom.com/about/contactus.html</a:t>
            </a:r>
            <a:r>
              <a:rPr lang="en-CA" sz="2000" dirty="0"/>
              <a:t> </a:t>
            </a:r>
          </a:p>
          <a:p>
            <a:endParaRPr lang="en-CA" dirty="0"/>
          </a:p>
        </p:txBody>
      </p:sp>
    </p:spTree>
    <p:extLst>
      <p:ext uri="{BB962C8B-B14F-4D97-AF65-F5344CB8AC3E}">
        <p14:creationId xmlns:p14="http://schemas.microsoft.com/office/powerpoint/2010/main" val="13718059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AA1DD-3063-4F93-85F6-B08FDA2ABE99}"/>
              </a:ext>
            </a:extLst>
          </p:cNvPr>
          <p:cNvSpPr>
            <a:spLocks noGrp="1"/>
          </p:cNvSpPr>
          <p:nvPr>
            <p:ph type="title"/>
          </p:nvPr>
        </p:nvSpPr>
        <p:spPr/>
        <p:txBody>
          <a:bodyPr/>
          <a:lstStyle/>
          <a:p>
            <a:r>
              <a:rPr lang="en-CA" dirty="0"/>
              <a:t>Accessible and Usable PDF Documents</a:t>
            </a:r>
          </a:p>
        </p:txBody>
      </p:sp>
      <p:sp>
        <p:nvSpPr>
          <p:cNvPr id="3" name="Content Placeholder 2">
            <a:extLst>
              <a:ext uri="{FF2B5EF4-FFF2-40B4-BE49-F238E27FC236}">
                <a16:creationId xmlns:a16="http://schemas.microsoft.com/office/drawing/2014/main" id="{7D29D4DE-C6E7-4F38-AE10-2E7109415D6E}"/>
              </a:ext>
            </a:extLst>
          </p:cNvPr>
          <p:cNvSpPr>
            <a:spLocks noGrp="1"/>
          </p:cNvSpPr>
          <p:nvPr>
            <p:ph idx="1"/>
          </p:nvPr>
        </p:nvSpPr>
        <p:spPr/>
        <p:txBody>
          <a:bodyPr/>
          <a:lstStyle/>
          <a:p>
            <a:r>
              <a:rPr lang="en-CA" dirty="0"/>
              <a:t>Accessible and Usable PDF Documents: Techniques for Document Authors, Fourth Edition.</a:t>
            </a:r>
          </a:p>
          <a:p>
            <a:r>
              <a:rPr lang="en-CA" dirty="0"/>
              <a:t>First published in 2005, this edition of Karen’s book continues to provide tips, techniques and “why are we doing this” information about the accessibility of PDF documents.</a:t>
            </a:r>
          </a:p>
          <a:p>
            <a:r>
              <a:rPr lang="en-CA" dirty="0"/>
              <a:t>If you are remediating PDF documents to be accessible, this is a “must have” for your reference library!</a:t>
            </a:r>
          </a:p>
          <a:p>
            <a:r>
              <a:rPr lang="en-CA" dirty="0">
                <a:hlinkClick r:id="rId3"/>
              </a:rPr>
              <a:t>http://www.pubcom.com/about/contactus.html</a:t>
            </a:r>
            <a:endParaRPr lang="en-CA" dirty="0"/>
          </a:p>
        </p:txBody>
      </p:sp>
    </p:spTree>
    <p:extLst>
      <p:ext uri="{BB962C8B-B14F-4D97-AF65-F5344CB8AC3E}">
        <p14:creationId xmlns:p14="http://schemas.microsoft.com/office/powerpoint/2010/main" val="6203815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Contact!</a:t>
            </a:r>
            <a:endParaRPr lang="en-US" dirty="0"/>
          </a:p>
        </p:txBody>
      </p:sp>
      <p:sp>
        <p:nvSpPr>
          <p:cNvPr id="3" name="Content Placeholder 2"/>
          <p:cNvSpPr>
            <a:spLocks noGrp="1"/>
          </p:cNvSpPr>
          <p:nvPr>
            <p:ph idx="1"/>
          </p:nvPr>
        </p:nvSpPr>
        <p:spPr/>
        <p:txBody>
          <a:bodyPr/>
          <a:lstStyle/>
          <a:p>
            <a:r>
              <a:rPr lang="en-CA" dirty="0"/>
              <a:t>Karen McCall, M.Ed.</a:t>
            </a:r>
          </a:p>
          <a:p>
            <a:r>
              <a:rPr lang="en-CA" dirty="0"/>
              <a:t>Karlen Communications</a:t>
            </a:r>
          </a:p>
          <a:p>
            <a:r>
              <a:rPr lang="en-CA" dirty="0">
                <a:hlinkClick r:id="rId3"/>
              </a:rPr>
              <a:t>info@karlencommunications.com</a:t>
            </a:r>
            <a:endParaRPr lang="en-CA" dirty="0"/>
          </a:p>
          <a:p>
            <a:r>
              <a:rPr lang="en-CA" dirty="0">
                <a:hlinkClick r:id="rId4"/>
              </a:rPr>
              <a:t>http://www.karlencommunications.com</a:t>
            </a:r>
            <a:endParaRPr lang="en-CA" dirty="0"/>
          </a:p>
          <a:p>
            <a:r>
              <a:rPr lang="en-CA" dirty="0"/>
              <a:t>@KarlenInfo</a:t>
            </a:r>
          </a:p>
          <a:p>
            <a:endParaRPr lang="en-CA" dirty="0"/>
          </a:p>
          <a:p>
            <a:r>
              <a:rPr lang="en-CA" dirty="0"/>
              <a:t>Consulting and training on accessible document design (Word, PowerPoint, Excel and PDF). Advocate for a Global Inclusive Education Standard.</a:t>
            </a:r>
            <a:endParaRPr lang="en-US" dirty="0"/>
          </a:p>
        </p:txBody>
      </p:sp>
    </p:spTree>
    <p:extLst>
      <p:ext uri="{BB962C8B-B14F-4D97-AF65-F5344CB8AC3E}">
        <p14:creationId xmlns:p14="http://schemas.microsoft.com/office/powerpoint/2010/main" val="10590444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E7C60-8128-4F18-B040-0B3F7FC01E3B}"/>
              </a:ext>
            </a:extLst>
          </p:cNvPr>
          <p:cNvSpPr>
            <a:spLocks noGrp="1"/>
          </p:cNvSpPr>
          <p:nvPr>
            <p:ph type="title"/>
          </p:nvPr>
        </p:nvSpPr>
        <p:spPr/>
        <p:txBody>
          <a:bodyPr/>
          <a:lstStyle/>
          <a:p>
            <a:r>
              <a:rPr lang="en-US" dirty="0"/>
              <a:t>Navigation Pane in Word</a:t>
            </a:r>
          </a:p>
        </p:txBody>
      </p:sp>
      <p:sp>
        <p:nvSpPr>
          <p:cNvPr id="3" name="Content Placeholder 2">
            <a:extLst>
              <a:ext uri="{FF2B5EF4-FFF2-40B4-BE49-F238E27FC236}">
                <a16:creationId xmlns:a16="http://schemas.microsoft.com/office/drawing/2014/main" id="{94FE43F1-0C16-420B-B180-89390DB42FAF}"/>
              </a:ext>
            </a:extLst>
          </p:cNvPr>
          <p:cNvSpPr>
            <a:spLocks noGrp="1"/>
          </p:cNvSpPr>
          <p:nvPr>
            <p:ph idx="1"/>
          </p:nvPr>
        </p:nvSpPr>
        <p:spPr>
          <a:xfrm>
            <a:off x="649644" y="1496815"/>
            <a:ext cx="3922356" cy="2995672"/>
          </a:xfrm>
        </p:spPr>
        <p:txBody>
          <a:bodyPr/>
          <a:lstStyle/>
          <a:p>
            <a:r>
              <a:rPr lang="en-US" dirty="0"/>
              <a:t>View Ribbon, Navigation Pane.</a:t>
            </a:r>
          </a:p>
          <a:p>
            <a:pPr lvl="1"/>
            <a:r>
              <a:rPr lang="en-US" dirty="0"/>
              <a:t>Alt + W, K.</a:t>
            </a:r>
          </a:p>
          <a:p>
            <a:r>
              <a:rPr lang="en-US" dirty="0"/>
              <a:t>Lets you see a “list of Headings” in a document much like those who use screen readers or Text-to-Speech tools do.</a:t>
            </a:r>
          </a:p>
          <a:p>
            <a:r>
              <a:rPr lang="en-US" dirty="0"/>
              <a:t>Lets you check the sequential order of Headings to make sure you don’t skip a level.</a:t>
            </a:r>
          </a:p>
        </p:txBody>
      </p:sp>
      <p:pic>
        <p:nvPicPr>
          <p:cNvPr id="4" name="Picture 3" descr="View Ribbon Navigation Pane check box.">
            <a:extLst>
              <a:ext uri="{FF2B5EF4-FFF2-40B4-BE49-F238E27FC236}">
                <a16:creationId xmlns:a16="http://schemas.microsoft.com/office/drawing/2014/main" id="{2F87B300-768C-4670-B646-2D77D9FCDBEA}"/>
              </a:ext>
            </a:extLst>
          </p:cNvPr>
          <p:cNvPicPr/>
          <p:nvPr/>
        </p:nvPicPr>
        <p:blipFill>
          <a:blip r:embed="rId3"/>
          <a:stretch>
            <a:fillRect/>
          </a:stretch>
        </p:blipFill>
        <p:spPr>
          <a:xfrm>
            <a:off x="2141522" y="5081793"/>
            <a:ext cx="1133475" cy="9334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descr="Navigation Pane in Word.">
            <a:extLst>
              <a:ext uri="{FF2B5EF4-FFF2-40B4-BE49-F238E27FC236}">
                <a16:creationId xmlns:a16="http://schemas.microsoft.com/office/drawing/2014/main" id="{CCD327DC-9501-4848-AFB0-A9A1D0CBD7DD}"/>
              </a:ext>
            </a:extLst>
          </p:cNvPr>
          <p:cNvPicPr/>
          <p:nvPr/>
        </p:nvPicPr>
        <p:blipFill>
          <a:blip r:embed="rId4"/>
          <a:stretch>
            <a:fillRect/>
          </a:stretch>
        </p:blipFill>
        <p:spPr>
          <a:xfrm>
            <a:off x="6106066" y="1633537"/>
            <a:ext cx="2295525" cy="35909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7177515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95B0E-53BF-4E8C-941F-E56517929A8C}"/>
              </a:ext>
            </a:extLst>
          </p:cNvPr>
          <p:cNvSpPr>
            <a:spLocks noGrp="1"/>
          </p:cNvSpPr>
          <p:nvPr>
            <p:ph type="title"/>
          </p:nvPr>
        </p:nvSpPr>
        <p:spPr/>
        <p:txBody>
          <a:bodyPr/>
          <a:lstStyle/>
          <a:p>
            <a:r>
              <a:rPr lang="en-US" dirty="0"/>
              <a:t>Selection Pane in PowerPoint</a:t>
            </a:r>
          </a:p>
        </p:txBody>
      </p:sp>
      <p:sp>
        <p:nvSpPr>
          <p:cNvPr id="3" name="Content Placeholder 2">
            <a:extLst>
              <a:ext uri="{FF2B5EF4-FFF2-40B4-BE49-F238E27FC236}">
                <a16:creationId xmlns:a16="http://schemas.microsoft.com/office/drawing/2014/main" id="{A04148A8-B255-441C-84E2-486A282AC244}"/>
              </a:ext>
            </a:extLst>
          </p:cNvPr>
          <p:cNvSpPr>
            <a:spLocks noGrp="1"/>
          </p:cNvSpPr>
          <p:nvPr>
            <p:ph idx="1"/>
          </p:nvPr>
        </p:nvSpPr>
        <p:spPr>
          <a:xfrm>
            <a:off x="649644" y="1496815"/>
            <a:ext cx="3697069" cy="4586744"/>
          </a:xfrm>
        </p:spPr>
        <p:txBody>
          <a:bodyPr/>
          <a:lstStyle/>
          <a:p>
            <a:r>
              <a:rPr lang="en-US" dirty="0"/>
              <a:t>Home Ribbon, Select, Selection Pane.</a:t>
            </a:r>
          </a:p>
          <a:p>
            <a:pPr lvl="1"/>
            <a:r>
              <a:rPr lang="en-US" dirty="0"/>
              <a:t>Alt + H, </a:t>
            </a:r>
          </a:p>
          <a:p>
            <a:r>
              <a:rPr lang="en-US" dirty="0"/>
              <a:t>Lets you order objects on a slide so that they are in a logical reading order.</a:t>
            </a:r>
          </a:p>
          <a:p>
            <a:r>
              <a:rPr lang="en-US" dirty="0"/>
              <a:t>Important to note that in the Selection Pane you have the first object you Tab to at the bottom.</a:t>
            </a:r>
          </a:p>
          <a:p>
            <a:pPr lvl="1"/>
            <a:r>
              <a:rPr lang="en-US" dirty="0"/>
              <a:t>Must work from the bottom up, not top down.</a:t>
            </a:r>
          </a:p>
        </p:txBody>
      </p:sp>
      <p:pic>
        <p:nvPicPr>
          <p:cNvPr id="4" name="Picture 3" descr="Selection Pane showing the Slide Number Placeholder as the last item to be tabbed to.">
            <a:extLst>
              <a:ext uri="{FF2B5EF4-FFF2-40B4-BE49-F238E27FC236}">
                <a16:creationId xmlns:a16="http://schemas.microsoft.com/office/drawing/2014/main" id="{98284235-7BD5-44D3-8A1A-487F1234BA94}"/>
              </a:ext>
            </a:extLst>
          </p:cNvPr>
          <p:cNvPicPr>
            <a:picLocks noChangeAspect="1"/>
          </p:cNvPicPr>
          <p:nvPr/>
        </p:nvPicPr>
        <p:blipFill>
          <a:blip r:embed="rId3"/>
          <a:stretch>
            <a:fillRect/>
          </a:stretch>
        </p:blipFill>
        <p:spPr>
          <a:xfrm>
            <a:off x="5571523" y="2673626"/>
            <a:ext cx="2371725" cy="1752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8600869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CCB62-3357-4146-BDBB-F2F86B9CF517}"/>
              </a:ext>
            </a:extLst>
          </p:cNvPr>
          <p:cNvSpPr>
            <a:spLocks noGrp="1"/>
          </p:cNvSpPr>
          <p:nvPr>
            <p:ph type="title"/>
          </p:nvPr>
        </p:nvSpPr>
        <p:spPr/>
        <p:txBody>
          <a:bodyPr/>
          <a:lstStyle/>
          <a:p>
            <a:r>
              <a:rPr lang="en-US" dirty="0"/>
              <a:t>Document Properties</a:t>
            </a:r>
          </a:p>
        </p:txBody>
      </p:sp>
      <p:sp>
        <p:nvSpPr>
          <p:cNvPr id="3" name="Content Placeholder 2">
            <a:extLst>
              <a:ext uri="{FF2B5EF4-FFF2-40B4-BE49-F238E27FC236}">
                <a16:creationId xmlns:a16="http://schemas.microsoft.com/office/drawing/2014/main" id="{66F13D7B-4D09-4629-808F-73D3A5E101D1}"/>
              </a:ext>
            </a:extLst>
          </p:cNvPr>
          <p:cNvSpPr>
            <a:spLocks noGrp="1"/>
          </p:cNvSpPr>
          <p:nvPr>
            <p:ph idx="1"/>
          </p:nvPr>
        </p:nvSpPr>
        <p:spPr>
          <a:xfrm>
            <a:off x="649644" y="1496815"/>
            <a:ext cx="3763330" cy="4586744"/>
          </a:xfrm>
        </p:spPr>
        <p:txBody>
          <a:bodyPr/>
          <a:lstStyle/>
          <a:p>
            <a:r>
              <a:rPr lang="en-US" dirty="0"/>
              <a:t>File/Backstage area, Info tab, Properties, Advanced Properties.</a:t>
            </a:r>
          </a:p>
          <a:p>
            <a:r>
              <a:rPr lang="en-US" dirty="0"/>
              <a:t>If you fill in the document title in the Info tab it does not get converted to the document title in a tagged PDF document.</a:t>
            </a:r>
          </a:p>
          <a:p>
            <a:r>
              <a:rPr lang="en-US" dirty="0"/>
              <a:t>You have to use the Advanced Properties dialog.</a:t>
            </a:r>
          </a:p>
          <a:p>
            <a:r>
              <a:rPr lang="en-US" dirty="0"/>
              <a:t>Alt + F, letter I, Q, S then Enter.</a:t>
            </a:r>
          </a:p>
          <a:p>
            <a:r>
              <a:rPr lang="en-US" dirty="0"/>
              <a:t>In PowerPoint it snags the title from the first slide Title Placeholder, in Word it does not.</a:t>
            </a:r>
          </a:p>
        </p:txBody>
      </p:sp>
      <p:pic>
        <p:nvPicPr>
          <p:cNvPr id="4" name="Picture 3" descr="Document Properties dialog.">
            <a:extLst>
              <a:ext uri="{FF2B5EF4-FFF2-40B4-BE49-F238E27FC236}">
                <a16:creationId xmlns:a16="http://schemas.microsoft.com/office/drawing/2014/main" id="{8940CCCA-755E-4B65-99EA-D19EF1A933EB}"/>
              </a:ext>
            </a:extLst>
          </p:cNvPr>
          <p:cNvPicPr>
            <a:picLocks noChangeAspect="1"/>
          </p:cNvPicPr>
          <p:nvPr/>
        </p:nvPicPr>
        <p:blipFill>
          <a:blip r:embed="rId3"/>
          <a:stretch>
            <a:fillRect/>
          </a:stretch>
        </p:blipFill>
        <p:spPr>
          <a:xfrm>
            <a:off x="5002569" y="1626976"/>
            <a:ext cx="3533775" cy="43529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2782117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9BF6B-6536-4E6D-945A-5EE7E8EF2D3D}"/>
              </a:ext>
            </a:extLst>
          </p:cNvPr>
          <p:cNvSpPr>
            <a:spLocks noGrp="1"/>
          </p:cNvSpPr>
          <p:nvPr>
            <p:ph type="title"/>
          </p:nvPr>
        </p:nvSpPr>
        <p:spPr/>
        <p:txBody>
          <a:bodyPr/>
          <a:lstStyle/>
          <a:p>
            <a:r>
              <a:rPr lang="en-US" dirty="0"/>
              <a:t>Accessibility Checkers</a:t>
            </a:r>
          </a:p>
        </p:txBody>
      </p:sp>
      <p:sp>
        <p:nvSpPr>
          <p:cNvPr id="3" name="Content Placeholder 2">
            <a:extLst>
              <a:ext uri="{FF2B5EF4-FFF2-40B4-BE49-F238E27FC236}">
                <a16:creationId xmlns:a16="http://schemas.microsoft.com/office/drawing/2014/main" id="{04EC0F3A-BB33-44FE-A91A-5B5A9D20E35E}"/>
              </a:ext>
            </a:extLst>
          </p:cNvPr>
          <p:cNvSpPr>
            <a:spLocks noGrp="1"/>
          </p:cNvSpPr>
          <p:nvPr>
            <p:ph idx="1"/>
          </p:nvPr>
        </p:nvSpPr>
        <p:spPr/>
        <p:txBody>
          <a:bodyPr/>
          <a:lstStyle/>
          <a:p>
            <a:r>
              <a:rPr lang="en-US" dirty="0"/>
              <a:t>Review Ribbon, Check Accessibility:</a:t>
            </a:r>
          </a:p>
          <a:p>
            <a:pPr lvl="1"/>
            <a:r>
              <a:rPr lang="en-US" dirty="0"/>
              <a:t>Alt + R, A, number 1.</a:t>
            </a:r>
          </a:p>
          <a:p>
            <a:r>
              <a:rPr lang="en-US" dirty="0"/>
              <a:t>File/Backstage area, Info tab, Inspect Document, Check Accessibility.</a:t>
            </a:r>
          </a:p>
          <a:p>
            <a:pPr lvl="1"/>
            <a:r>
              <a:rPr lang="en-US" dirty="0"/>
              <a:t>Alt + F, letter I, letter I, then Down Arrow once and press Enter on Check Accessibility.</a:t>
            </a:r>
          </a:p>
          <a:p>
            <a:r>
              <a:rPr lang="en-US" dirty="0"/>
              <a:t>The rules for the accessibility checker conform to WCAG 2.0.</a:t>
            </a:r>
          </a:p>
          <a:p>
            <a:r>
              <a:rPr lang="en-US" dirty="0"/>
              <a:t>Three types of problems:</a:t>
            </a:r>
          </a:p>
          <a:p>
            <a:pPr lvl="1"/>
            <a:r>
              <a:rPr lang="en-US" dirty="0"/>
              <a:t>Errors, Warnings and Tips.</a:t>
            </a:r>
          </a:p>
          <a:p>
            <a:r>
              <a:rPr lang="en-US" dirty="0"/>
              <a:t>As you make a repair that problem is removed from the list of found items in the accessibility checker.</a:t>
            </a:r>
          </a:p>
          <a:p>
            <a:pPr marL="0" indent="0">
              <a:buNone/>
            </a:pPr>
            <a:endParaRPr lang="en-US" dirty="0"/>
          </a:p>
        </p:txBody>
      </p:sp>
    </p:spTree>
    <p:extLst>
      <p:ext uri="{BB962C8B-B14F-4D97-AF65-F5344CB8AC3E}">
        <p14:creationId xmlns:p14="http://schemas.microsoft.com/office/powerpoint/2010/main" val="25406969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B8CC8-21F4-49FD-B10D-FDB9CEEAB8B0}"/>
              </a:ext>
            </a:extLst>
          </p:cNvPr>
          <p:cNvSpPr>
            <a:spLocks noGrp="1"/>
          </p:cNvSpPr>
          <p:nvPr>
            <p:ph type="title"/>
          </p:nvPr>
        </p:nvSpPr>
        <p:spPr/>
        <p:txBody>
          <a:bodyPr/>
          <a:lstStyle/>
          <a:p>
            <a:r>
              <a:rPr lang="en-US" dirty="0"/>
              <a:t>Accessibility Checker Visualized</a:t>
            </a:r>
          </a:p>
        </p:txBody>
      </p:sp>
      <p:pic>
        <p:nvPicPr>
          <p:cNvPr id="4" name="Picture 3" descr="Accessibility Checker resultsshowing tip for Heading levels and suggested Alt Text for a picture.">
            <a:extLst>
              <a:ext uri="{FF2B5EF4-FFF2-40B4-BE49-F238E27FC236}">
                <a16:creationId xmlns:a16="http://schemas.microsoft.com/office/drawing/2014/main" id="{8677800E-813B-459F-8718-0D4C10180B52}"/>
              </a:ext>
            </a:extLst>
          </p:cNvPr>
          <p:cNvPicPr>
            <a:picLocks noChangeAspect="1"/>
          </p:cNvPicPr>
          <p:nvPr/>
        </p:nvPicPr>
        <p:blipFill>
          <a:blip r:embed="rId3"/>
          <a:stretch>
            <a:fillRect/>
          </a:stretch>
        </p:blipFill>
        <p:spPr>
          <a:xfrm>
            <a:off x="1695035" y="2300287"/>
            <a:ext cx="2228850" cy="22574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descr="Help with Alt Text in the Help Pane in Word">
            <a:extLst>
              <a:ext uri="{FF2B5EF4-FFF2-40B4-BE49-F238E27FC236}">
                <a16:creationId xmlns:a16="http://schemas.microsoft.com/office/drawing/2014/main" id="{9F0930A2-1FE5-4CA9-A3A9-13D2AED55AC9}"/>
              </a:ext>
            </a:extLst>
          </p:cNvPr>
          <p:cNvPicPr>
            <a:picLocks noChangeAspect="1"/>
          </p:cNvPicPr>
          <p:nvPr/>
        </p:nvPicPr>
        <p:blipFill>
          <a:blip r:embed="rId4"/>
          <a:stretch>
            <a:fillRect/>
          </a:stretch>
        </p:blipFill>
        <p:spPr>
          <a:xfrm>
            <a:off x="4399722" y="1548569"/>
            <a:ext cx="3600000" cy="458181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2069969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9172B-046F-48AA-B813-6E097461A202}"/>
              </a:ext>
            </a:extLst>
          </p:cNvPr>
          <p:cNvSpPr>
            <a:spLocks noGrp="1"/>
          </p:cNvSpPr>
          <p:nvPr>
            <p:ph type="title"/>
          </p:nvPr>
        </p:nvSpPr>
        <p:spPr/>
        <p:txBody>
          <a:bodyPr/>
          <a:lstStyle/>
          <a:p>
            <a:r>
              <a:rPr lang="en-US" dirty="0"/>
              <a:t>Unlink Fields</a:t>
            </a:r>
          </a:p>
        </p:txBody>
      </p:sp>
      <p:sp>
        <p:nvSpPr>
          <p:cNvPr id="3" name="Content Placeholder 2">
            <a:extLst>
              <a:ext uri="{FF2B5EF4-FFF2-40B4-BE49-F238E27FC236}">
                <a16:creationId xmlns:a16="http://schemas.microsoft.com/office/drawing/2014/main" id="{8845E092-63E7-49C7-9F96-78B04D048E87}"/>
              </a:ext>
            </a:extLst>
          </p:cNvPr>
          <p:cNvSpPr>
            <a:spLocks noGrp="1"/>
          </p:cNvSpPr>
          <p:nvPr>
            <p:ph idx="1"/>
          </p:nvPr>
        </p:nvSpPr>
        <p:spPr>
          <a:xfrm>
            <a:off x="649644" y="1496815"/>
            <a:ext cx="7886700" cy="3724542"/>
          </a:xfrm>
        </p:spPr>
        <p:txBody>
          <a:bodyPr>
            <a:normAutofit fontScale="92500"/>
          </a:bodyPr>
          <a:lstStyle/>
          <a:p>
            <a:r>
              <a:rPr lang="en-US" dirty="0"/>
              <a:t>For academic papers and other publications where you don’t want the links to be active.</a:t>
            </a:r>
          </a:p>
          <a:p>
            <a:r>
              <a:rPr lang="en-US" dirty="0"/>
              <a:t>Select the link/field and press Ctrl + Shift + F9.</a:t>
            </a:r>
          </a:p>
          <a:p>
            <a:r>
              <a:rPr lang="en-US" dirty="0"/>
              <a:t>Add “Unlink Fields” to the Quick Access Toolbar.</a:t>
            </a:r>
          </a:p>
          <a:p>
            <a:r>
              <a:rPr lang="en-US" dirty="0"/>
              <a:t>File/Backstage, Options, Quick Access Toolbar.</a:t>
            </a:r>
          </a:p>
          <a:p>
            <a:r>
              <a:rPr lang="en-US" dirty="0"/>
              <a:t>Choose Commands not in the Ribbons.</a:t>
            </a:r>
          </a:p>
          <a:p>
            <a:r>
              <a:rPr lang="en-US" dirty="0"/>
              <a:t>Press U for Unlink Fields.</a:t>
            </a:r>
          </a:p>
          <a:p>
            <a:r>
              <a:rPr lang="en-US" dirty="0"/>
              <a:t>Once you find it, add it to the Quick Access Toolbar by pressing Alt + A.</a:t>
            </a:r>
          </a:p>
          <a:p>
            <a:r>
              <a:rPr lang="en-US" dirty="0"/>
              <a:t>It will be placed at the end of the list of tools in the Quick Access Toolbar.</a:t>
            </a:r>
          </a:p>
          <a:p>
            <a:r>
              <a:rPr lang="en-US" dirty="0"/>
              <a:t>The keyboard command to use it will be Alt followed by a number.</a:t>
            </a:r>
          </a:p>
        </p:txBody>
      </p:sp>
      <p:pic>
        <p:nvPicPr>
          <p:cNvPr id="4" name="Picture 3" descr="Unlink Fields on the Quick Access Toolbar - the circle icon on the right.">
            <a:extLst>
              <a:ext uri="{FF2B5EF4-FFF2-40B4-BE49-F238E27FC236}">
                <a16:creationId xmlns:a16="http://schemas.microsoft.com/office/drawing/2014/main" id="{876D54AA-50FC-456D-A971-70A53A54379A}"/>
              </a:ext>
            </a:extLst>
          </p:cNvPr>
          <p:cNvPicPr>
            <a:picLocks noChangeAspect="1"/>
          </p:cNvPicPr>
          <p:nvPr/>
        </p:nvPicPr>
        <p:blipFill>
          <a:blip r:embed="rId3"/>
          <a:stretch>
            <a:fillRect/>
          </a:stretch>
        </p:blipFill>
        <p:spPr>
          <a:xfrm>
            <a:off x="3082634" y="5596311"/>
            <a:ext cx="3810000" cy="6000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4847426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arlen Old Size.potx" id="{FD1952AE-0275-4B22-9663-F8747B5BC24B}" vid="{CA5FA689-10AB-4673-BEF0-2EDB6236C15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Karlen Old Size</Template>
  <TotalTime>256</TotalTime>
  <Words>2202</Words>
  <Application>Microsoft Office PowerPoint</Application>
  <PresentationFormat>On-screen Show (4:3)</PresentationFormat>
  <Paragraphs>240</Paragraphs>
  <Slides>39</Slides>
  <Notes>39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39</vt:i4>
      </vt:variant>
    </vt:vector>
  </HeadingPairs>
  <TitlesOfParts>
    <vt:vector size="44" baseType="lpstr">
      <vt:lpstr>Arial</vt:lpstr>
      <vt:lpstr>Calibri</vt:lpstr>
      <vt:lpstr>Calibri Light</vt:lpstr>
      <vt:lpstr>Wingdings</vt:lpstr>
      <vt:lpstr>Office Theme</vt:lpstr>
      <vt:lpstr>Office 365 Accessibility Features</vt:lpstr>
      <vt:lpstr>Overview</vt:lpstr>
      <vt:lpstr>Review of Existing Tools</vt:lpstr>
      <vt:lpstr>Navigation Pane in Word</vt:lpstr>
      <vt:lpstr>Selection Pane in PowerPoint</vt:lpstr>
      <vt:lpstr>Document Properties</vt:lpstr>
      <vt:lpstr>Accessibility Checkers</vt:lpstr>
      <vt:lpstr>Accessibility Checker Visualized</vt:lpstr>
      <vt:lpstr>Unlink Fields</vt:lpstr>
      <vt:lpstr>Quick Access Toolbar – Unlink Fields</vt:lpstr>
      <vt:lpstr>New Tools/Features</vt:lpstr>
      <vt:lpstr>Intelligent Services</vt:lpstr>
      <vt:lpstr>Concise Language Support</vt:lpstr>
      <vt:lpstr>Spell Check Support</vt:lpstr>
      <vt:lpstr>PowerPoint Designer</vt:lpstr>
      <vt:lpstr>PowerPoint Designer Sample 1</vt:lpstr>
      <vt:lpstr>PowerPoint Designer Sample 2</vt:lpstr>
      <vt:lpstr>PowerPoint Designer Sample 3</vt:lpstr>
      <vt:lpstr>Automatically Generate Alt Text</vt:lpstr>
      <vt:lpstr>Automatic Alt Text Example</vt:lpstr>
      <vt:lpstr>Word - Windows</vt:lpstr>
      <vt:lpstr>Word - Mac</vt:lpstr>
      <vt:lpstr>Researcher</vt:lpstr>
      <vt:lpstr>PowerPoint</vt:lpstr>
      <vt:lpstr>Table Headers in Office and Tagged PDF.</vt:lpstr>
      <vt:lpstr>iOS Apps</vt:lpstr>
      <vt:lpstr>Summary of New Features</vt:lpstr>
      <vt:lpstr>New Features on the Horizon!</vt:lpstr>
      <vt:lpstr>Immersive/Learning Tools</vt:lpstr>
      <vt:lpstr>Immersive Tools in Word</vt:lpstr>
      <vt:lpstr>Braking Down Text by Syllables</vt:lpstr>
      <vt:lpstr>Resources</vt:lpstr>
      <vt:lpstr>Microsoft Resources - 1</vt:lpstr>
      <vt:lpstr>Microsoft Resources – 2 </vt:lpstr>
      <vt:lpstr>Accessible Office Documents</vt:lpstr>
      <vt:lpstr>Styles in Word: The Online Course!</vt:lpstr>
      <vt:lpstr>Styles in Word: The Book</vt:lpstr>
      <vt:lpstr>Accessible and Usable PDF Documents</vt:lpstr>
      <vt:lpstr>Contact!</vt:lpstr>
    </vt:vector>
  </TitlesOfParts>
  <Company>Karlen Communications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Office 365 Accessibility Features</dc:title>
  <dc:creator>Karen McCall</dc:creator>
  <cp:lastModifiedBy>Norman Coombs</cp:lastModifiedBy>
  <cp:revision>103</cp:revision>
  <dcterms:created xsi:type="dcterms:W3CDTF">2018-01-02T19:31:10Z</dcterms:created>
  <dcterms:modified xsi:type="dcterms:W3CDTF">2018-01-15T23:21:56Z</dcterms:modified>
</cp:coreProperties>
</file>